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x="18288000" cy="10287000"/>
  <p:notesSz cx="6858000" cy="9144000"/>
  <p:embeddedFontLst>
    <p:embeddedFont>
      <p:font typeface="Montserrat Medium" charset="1" panose="00000600000000000000"/>
      <p:regular r:id="rId63"/>
    </p:embeddedFont>
    <p:embeddedFont>
      <p:font typeface="Montserrat Semi-Bold" charset="1" panose="00000700000000000000"/>
      <p:regular r:id="rId64"/>
    </p:embeddedFont>
    <p:embeddedFont>
      <p:font typeface="Montserrat Bold" charset="1" panose="00000800000000000000"/>
      <p:regular r:id="rId65"/>
    </p:embeddedFont>
    <p:embeddedFont>
      <p:font typeface="Montserrat" charset="1" panose="00000500000000000000"/>
      <p:regular r:id="rId66"/>
    </p:embeddedFont>
    <p:embeddedFont>
      <p:font typeface="Montserrat Heavy" charset="1" panose="00000A00000000000000"/>
      <p:regular r:id="rId67"/>
    </p:embeddedFont>
    <p:embeddedFont>
      <p:font typeface="Sigmar One" charset="1" panose="00000500000000000000"/>
      <p:regular r:id="rId68"/>
    </p:embeddedFont>
    <p:embeddedFont>
      <p:font typeface="Arimo Bold" charset="1" panose="020B0704020202020204"/>
      <p:regular r:id="rId69"/>
    </p:embeddedFont>
    <p:embeddedFont>
      <p:font typeface="Montserrat Semi-Bold Italics" charset="1" panose="00000700000000000000"/>
      <p:regular r:id="rId70"/>
    </p:embeddedFont>
    <p:embeddedFont>
      <p:font typeface="DM Sans Bold" charset="1" panose="000000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8.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4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5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5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5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5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1.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https://www.geeksforgeeks.org/intrusion-detection-system-using-machine-learning-algorithms/" TargetMode="External" Type="http://schemas.openxmlformats.org/officeDocument/2006/relationships/hyperlink"/><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1.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01549" y="9911476"/>
            <a:ext cx="3059829" cy="751049"/>
          </a:xfrm>
          <a:custGeom>
            <a:avLst/>
            <a:gdLst/>
            <a:ahLst/>
            <a:cxnLst/>
            <a:rect r="r" b="b" t="t" l="l"/>
            <a:pathLst>
              <a:path h="751049" w="3059829">
                <a:moveTo>
                  <a:pt x="0" y="0"/>
                </a:moveTo>
                <a:lnTo>
                  <a:pt x="3059829" y="0"/>
                </a:lnTo>
                <a:lnTo>
                  <a:pt x="3059829" y="751048"/>
                </a:lnTo>
                <a:lnTo>
                  <a:pt x="0" y="7510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480846" y="8880805"/>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3489579" y="-2842286"/>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469467" y="9472276"/>
            <a:ext cx="4076270" cy="2863579"/>
          </a:xfrm>
          <a:custGeom>
            <a:avLst/>
            <a:gdLst/>
            <a:ahLst/>
            <a:cxnLst/>
            <a:rect r="r" b="b" t="t" l="l"/>
            <a:pathLst>
              <a:path h="2863579" w="4076270">
                <a:moveTo>
                  <a:pt x="0" y="0"/>
                </a:moveTo>
                <a:lnTo>
                  <a:pt x="4076269" y="0"/>
                </a:lnTo>
                <a:lnTo>
                  <a:pt x="4076269"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722937" y="-3130030"/>
            <a:ext cx="5493058" cy="4114800"/>
          </a:xfrm>
          <a:custGeom>
            <a:avLst/>
            <a:gdLst/>
            <a:ahLst/>
            <a:cxnLst/>
            <a:rect r="r" b="b" t="t" l="l"/>
            <a:pathLst>
              <a:path h="4114800" w="5493058">
                <a:moveTo>
                  <a:pt x="0" y="0"/>
                </a:moveTo>
                <a:lnTo>
                  <a:pt x="5493059" y="0"/>
                </a:lnTo>
                <a:lnTo>
                  <a:pt x="549305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6001549" y="-1612926"/>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244461"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816446" y="-153275"/>
            <a:ext cx="3104522" cy="3342688"/>
          </a:xfrm>
          <a:custGeom>
            <a:avLst/>
            <a:gdLst/>
            <a:ahLst/>
            <a:cxnLst/>
            <a:rect r="r" b="b" t="t" l="l"/>
            <a:pathLst>
              <a:path h="3342688" w="3104522">
                <a:moveTo>
                  <a:pt x="0" y="0"/>
                </a:moveTo>
                <a:lnTo>
                  <a:pt x="3104521" y="0"/>
                </a:lnTo>
                <a:lnTo>
                  <a:pt x="3104521"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996044" y="290173"/>
            <a:ext cx="5005505" cy="1389193"/>
          </a:xfrm>
          <a:custGeom>
            <a:avLst/>
            <a:gdLst/>
            <a:ahLst/>
            <a:cxnLst/>
            <a:rect r="r" b="b" t="t" l="l"/>
            <a:pathLst>
              <a:path h="1389193" w="5005505">
                <a:moveTo>
                  <a:pt x="0" y="0"/>
                </a:moveTo>
                <a:lnTo>
                  <a:pt x="5005505" y="0"/>
                </a:lnTo>
                <a:lnTo>
                  <a:pt x="5005505" y="1389194"/>
                </a:lnTo>
                <a:lnTo>
                  <a:pt x="0" y="1389194"/>
                </a:lnTo>
                <a:lnTo>
                  <a:pt x="0" y="0"/>
                </a:lnTo>
                <a:close/>
              </a:path>
            </a:pathLst>
          </a:custGeom>
          <a:blipFill>
            <a:blip r:embed="rId29"/>
            <a:stretch>
              <a:fillRect l="0" t="0" r="0" b="0"/>
            </a:stretch>
          </a:blipFill>
        </p:spPr>
      </p:sp>
      <p:sp>
        <p:nvSpPr>
          <p:cNvPr name="TextBox 18" id="18"/>
          <p:cNvSpPr txBox="true"/>
          <p:nvPr/>
        </p:nvSpPr>
        <p:spPr>
          <a:xfrm rot="0">
            <a:off x="4831481" y="7301916"/>
            <a:ext cx="8459795" cy="1875084"/>
          </a:xfrm>
          <a:prstGeom prst="rect">
            <a:avLst/>
          </a:prstGeom>
        </p:spPr>
        <p:txBody>
          <a:bodyPr anchor="t" rtlCol="false" tIns="0" lIns="0" bIns="0" rIns="0">
            <a:spAutoFit/>
          </a:bodyPr>
          <a:lstStyle/>
          <a:p>
            <a:pPr algn="ctr">
              <a:lnSpc>
                <a:spcPts val="4968"/>
              </a:lnSpc>
            </a:pPr>
            <a:r>
              <a:rPr lang="en-US" b="true" sz="3881" spc="-77">
                <a:solidFill>
                  <a:srgbClr val="000000"/>
                </a:solidFill>
                <a:latin typeface="Montserrat Medium"/>
                <a:ea typeface="Montserrat Medium"/>
                <a:cs typeface="Montserrat Medium"/>
                <a:sym typeface="Montserrat Medium"/>
              </a:rPr>
              <a:t>GVHD: Th.S Hà Lê Hoài Trung</a:t>
            </a:r>
          </a:p>
          <a:p>
            <a:pPr algn="ctr">
              <a:lnSpc>
                <a:spcPts val="4968"/>
              </a:lnSpc>
            </a:pPr>
            <a:r>
              <a:rPr lang="en-US" b="true" sz="3881" spc="-77">
                <a:solidFill>
                  <a:srgbClr val="000000"/>
                </a:solidFill>
                <a:latin typeface="Montserrat Medium"/>
                <a:ea typeface="Montserrat Medium"/>
                <a:cs typeface="Montserrat Medium"/>
                <a:sym typeface="Montserrat Medium"/>
              </a:rPr>
              <a:t>Lớp: IS335.P11.HTCL</a:t>
            </a:r>
          </a:p>
          <a:p>
            <a:pPr algn="ctr">
              <a:lnSpc>
                <a:spcPts val="4968"/>
              </a:lnSpc>
            </a:pPr>
          </a:p>
        </p:txBody>
      </p:sp>
      <p:sp>
        <p:nvSpPr>
          <p:cNvPr name="TextBox 19" id="19"/>
          <p:cNvSpPr txBox="true"/>
          <p:nvPr/>
        </p:nvSpPr>
        <p:spPr>
          <a:xfrm rot="0">
            <a:off x="6325766" y="1861979"/>
            <a:ext cx="5636467" cy="895975"/>
          </a:xfrm>
          <a:prstGeom prst="rect">
            <a:avLst/>
          </a:prstGeom>
        </p:spPr>
        <p:txBody>
          <a:bodyPr anchor="t" rtlCol="false" tIns="0" lIns="0" bIns="0" rIns="0">
            <a:spAutoFit/>
          </a:bodyPr>
          <a:lstStyle/>
          <a:p>
            <a:pPr algn="ctr">
              <a:lnSpc>
                <a:spcPts val="5143"/>
              </a:lnSpc>
            </a:pPr>
            <a:r>
              <a:rPr lang="en-US" b="true" sz="5143" spc="-102">
                <a:solidFill>
                  <a:srgbClr val="032649"/>
                </a:solidFill>
                <a:latin typeface="Montserrat Semi-Bold"/>
                <a:ea typeface="Montserrat Semi-Bold"/>
                <a:cs typeface="Montserrat Semi-Bold"/>
                <a:sym typeface="Montserrat Semi-Bold"/>
              </a:rPr>
              <a:t>BÁO CÁO ĐỒ ÁN</a:t>
            </a:r>
          </a:p>
        </p:txBody>
      </p:sp>
      <p:sp>
        <p:nvSpPr>
          <p:cNvPr name="TextBox 20" id="20"/>
          <p:cNvSpPr txBox="true"/>
          <p:nvPr/>
        </p:nvSpPr>
        <p:spPr>
          <a:xfrm rot="0">
            <a:off x="17017919" y="9201150"/>
            <a:ext cx="64650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01</a:t>
            </a:r>
          </a:p>
        </p:txBody>
      </p:sp>
      <p:sp>
        <p:nvSpPr>
          <p:cNvPr name="TextBox 21" id="21"/>
          <p:cNvSpPr txBox="true"/>
          <p:nvPr/>
        </p:nvSpPr>
        <p:spPr>
          <a:xfrm rot="0">
            <a:off x="2635938" y="3487410"/>
            <a:ext cx="12850880" cy="3351750"/>
          </a:xfrm>
          <a:prstGeom prst="rect">
            <a:avLst/>
          </a:prstGeom>
        </p:spPr>
        <p:txBody>
          <a:bodyPr anchor="t" rtlCol="false" tIns="0" lIns="0" bIns="0" rIns="0">
            <a:spAutoFit/>
          </a:bodyPr>
          <a:lstStyle/>
          <a:p>
            <a:pPr algn="ctr">
              <a:lnSpc>
                <a:spcPts val="8647"/>
              </a:lnSpc>
            </a:pPr>
            <a:r>
              <a:rPr lang="en-US" b="true" sz="9198" spc="174">
                <a:solidFill>
                  <a:srgbClr val="032649"/>
                </a:solidFill>
                <a:latin typeface="Montserrat Bold"/>
                <a:ea typeface="Montserrat Bold"/>
                <a:cs typeface="Montserrat Bold"/>
                <a:sym typeface="Montserrat Bold"/>
              </a:rPr>
              <a:t>INTRUSION DETECTION SYSTEM (IDS)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3493371" y="4982653"/>
            <a:ext cx="11301259" cy="4944301"/>
          </a:xfrm>
          <a:custGeom>
            <a:avLst/>
            <a:gdLst/>
            <a:ahLst/>
            <a:cxnLst/>
            <a:rect r="r" b="b" t="t" l="l"/>
            <a:pathLst>
              <a:path h="4944301" w="11301259">
                <a:moveTo>
                  <a:pt x="0" y="0"/>
                </a:moveTo>
                <a:lnTo>
                  <a:pt x="11301258" y="0"/>
                </a:lnTo>
                <a:lnTo>
                  <a:pt x="11301258" y="4944301"/>
                </a:lnTo>
                <a:lnTo>
                  <a:pt x="0" y="4944301"/>
                </a:lnTo>
                <a:lnTo>
                  <a:pt x="0" y="0"/>
                </a:lnTo>
                <a:close/>
              </a:path>
            </a:pathLst>
          </a:custGeom>
          <a:blipFill>
            <a:blip r:embed="rId13"/>
            <a:stretch>
              <a:fillRect l="0" t="0" r="0" b="0"/>
            </a:stretch>
          </a:blipFill>
        </p:spPr>
      </p:sp>
      <p:sp>
        <p:nvSpPr>
          <p:cNvPr name="TextBox 9" id="9"/>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Cách hoạt động của IDS</a:t>
            </a:r>
          </a:p>
        </p:txBody>
      </p:sp>
      <p:sp>
        <p:nvSpPr>
          <p:cNvPr name="TextBox 10" id="10"/>
          <p:cNvSpPr txBox="true"/>
          <p:nvPr/>
        </p:nvSpPr>
        <p:spPr>
          <a:xfrm rot="0">
            <a:off x="1243370" y="2238091"/>
            <a:ext cx="15676176" cy="3244215"/>
          </a:xfrm>
          <a:prstGeom prst="rect">
            <a:avLst/>
          </a:prstGeom>
        </p:spPr>
        <p:txBody>
          <a:bodyPr anchor="t" rtlCol="false" tIns="0" lIns="0" bIns="0" rIns="0">
            <a:spAutoFit/>
          </a:bodyPr>
          <a:lstStyle/>
          <a:p>
            <a:pPr algn="just" marL="0" indent="0" lvl="0">
              <a:lnSpc>
                <a:spcPts val="4320"/>
              </a:lnSpc>
              <a:spcBef>
                <a:spcPct val="0"/>
              </a:spcBef>
            </a:pPr>
            <a:r>
              <a:rPr lang="en-US" b="true" sz="3200" spc="192">
                <a:solidFill>
                  <a:srgbClr val="100F0D"/>
                </a:solidFill>
                <a:latin typeface="Montserrat Medium"/>
                <a:ea typeface="Montserrat Medium"/>
                <a:cs typeface="Montserrat Medium"/>
                <a:sym typeface="Montserrat Medium"/>
              </a:rPr>
              <a:t>Sau khi thu thập xong dữ liệu, IDS so khớp lưu lượng mạng với các mẫu lưu lượng có sẵn của những cuộc tấn công mạng khác. Sau khi xác định xong hoạt động bất thường, hệ thống sẽ gửi thông báo đến các kỹ thuật viên hoặc quản trị viên được chỉ định trước. Khi đó quản trị viên có thể nhanh chóng thực hiện khắc phục sự cố, nhanh chóng ngăn chặn các tác nhân có hại để bảo vệ hệ thống.</a:t>
            </a:r>
          </a:p>
        </p:txBody>
      </p:sp>
      <p:sp>
        <p:nvSpPr>
          <p:cNvPr name="TextBox 11" id="11"/>
          <p:cNvSpPr txBox="true"/>
          <p:nvPr/>
        </p:nvSpPr>
        <p:spPr>
          <a:xfrm rot="0">
            <a:off x="17017919" y="9201150"/>
            <a:ext cx="64650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Phân loại IDS:</a:t>
            </a:r>
          </a:p>
        </p:txBody>
      </p:sp>
      <p:sp>
        <p:nvSpPr>
          <p:cNvPr name="TextBox 9" id="9"/>
          <p:cNvSpPr txBox="true"/>
          <p:nvPr/>
        </p:nvSpPr>
        <p:spPr>
          <a:xfrm rot="0">
            <a:off x="17100846" y="9201150"/>
            <a:ext cx="48065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11</a:t>
            </a:r>
          </a:p>
        </p:txBody>
      </p:sp>
      <p:sp>
        <p:nvSpPr>
          <p:cNvPr name="TextBox 10" id="10"/>
          <p:cNvSpPr txBox="true"/>
          <p:nvPr/>
        </p:nvSpPr>
        <p:spPr>
          <a:xfrm rot="0">
            <a:off x="2076846" y="2668830"/>
            <a:ext cx="14134308" cy="595884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Bold"/>
                <a:ea typeface="Montserrat Bold"/>
                <a:cs typeface="Montserrat Bold"/>
                <a:sym typeface="Montserrat Bold"/>
              </a:rPr>
              <a:t>Hệ thống phát hiện dựa trên chữ ký (Signature-based Detection):</a:t>
            </a:r>
            <a:r>
              <a:rPr lang="en-US" b="true" sz="3200" spc="192">
                <a:solidFill>
                  <a:srgbClr val="100F0D"/>
                </a:solidFill>
                <a:latin typeface="Montserrat Medium"/>
                <a:ea typeface="Montserrat Medium"/>
                <a:cs typeface="Montserrat Medium"/>
                <a:sym typeface="Montserrat Medium"/>
              </a:rPr>
              <a:t> Sử dụng cơ sở dữ liệu về các mẫu tấn công (signature) để phát hiện các mối đe dọa đã biết. </a:t>
            </a:r>
          </a:p>
          <a:p>
            <a:pPr algn="just">
              <a:lnSpc>
                <a:spcPts val="4320"/>
              </a:lnSpc>
            </a:pPr>
          </a:p>
          <a:p>
            <a:pPr algn="just" marL="690882" indent="-345441" lvl="1">
              <a:lnSpc>
                <a:spcPts val="4320"/>
              </a:lnSpc>
              <a:buFont typeface="Arial"/>
              <a:buChar char="•"/>
            </a:pPr>
            <a:r>
              <a:rPr lang="en-US" b="true" sz="3200" spc="192">
                <a:solidFill>
                  <a:srgbClr val="100F0D"/>
                </a:solidFill>
                <a:latin typeface="Montserrat Bold"/>
                <a:ea typeface="Montserrat Bold"/>
                <a:cs typeface="Montserrat Bold"/>
                <a:sym typeface="Montserrat Bold"/>
              </a:rPr>
              <a:t>Hệ thống phát hiện bất thường (Anomaly-based Detection):</a:t>
            </a:r>
            <a:r>
              <a:rPr lang="en-US" b="true" sz="3200" spc="192">
                <a:solidFill>
                  <a:srgbClr val="100F0D"/>
                </a:solidFill>
                <a:latin typeface="Montserrat Medium"/>
                <a:ea typeface="Montserrat Medium"/>
                <a:cs typeface="Montserrat Medium"/>
                <a:sym typeface="Montserrat Medium"/>
              </a:rPr>
              <a:t> So sánh hành vi hiện tại với một đường cơ sở (baseline) để phát hiện hành vi bất thường. </a:t>
            </a:r>
          </a:p>
          <a:p>
            <a:pPr algn="just">
              <a:lnSpc>
                <a:spcPts val="4320"/>
              </a:lnSpc>
            </a:pPr>
          </a:p>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Kết hợp cả hai phương pháp trên để tận dụng ưu điểm của chúng. </a:t>
            </a:r>
          </a:p>
          <a:p>
            <a:pPr algn="just" marL="0" indent="0" lvl="0">
              <a:lnSpc>
                <a:spcPts val="432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aphicFrame>
        <p:nvGraphicFramePr>
          <p:cNvPr name="Table 8" id="8"/>
          <p:cNvGraphicFramePr>
            <a:graphicFrameLocks noGrp="true"/>
          </p:cNvGraphicFramePr>
          <p:nvPr/>
        </p:nvGraphicFramePr>
        <p:xfrm>
          <a:off x="2899354" y="2308738"/>
          <a:ext cx="12897218" cy="6949562"/>
        </p:xfrm>
        <a:graphic>
          <a:graphicData uri="http://schemas.openxmlformats.org/drawingml/2006/table">
            <a:tbl>
              <a:tblPr/>
              <a:tblGrid>
                <a:gridCol w="4299073"/>
                <a:gridCol w="4299073"/>
                <a:gridCol w="4299073"/>
              </a:tblGrid>
              <a:tr h="2316521">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16521">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16521">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9" id="9"/>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Phân loại IDS:</a:t>
            </a:r>
          </a:p>
        </p:txBody>
      </p:sp>
      <p:sp>
        <p:nvSpPr>
          <p:cNvPr name="TextBox 10" id="10"/>
          <p:cNvSpPr txBox="true"/>
          <p:nvPr/>
        </p:nvSpPr>
        <p:spPr>
          <a:xfrm rot="0">
            <a:off x="17043875" y="9201150"/>
            <a:ext cx="5945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12</a:t>
            </a:r>
          </a:p>
        </p:txBody>
      </p:sp>
      <p:sp>
        <p:nvSpPr>
          <p:cNvPr name="AutoShape 11" id="11"/>
          <p:cNvSpPr/>
          <p:nvPr/>
        </p:nvSpPr>
        <p:spPr>
          <a:xfrm>
            <a:off x="2899354" y="2308738"/>
            <a:ext cx="4295365" cy="2419411"/>
          </a:xfrm>
          <a:prstGeom prst="line">
            <a:avLst/>
          </a:prstGeom>
          <a:ln cap="flat" w="28575">
            <a:solidFill>
              <a:srgbClr val="000000"/>
            </a:solidFill>
            <a:prstDash val="solid"/>
            <a:headEnd type="none" len="sm" w="sm"/>
            <a:tailEnd type="none" len="sm" w="sm"/>
          </a:ln>
        </p:spPr>
      </p:sp>
      <p:sp>
        <p:nvSpPr>
          <p:cNvPr name="TextBox 12" id="12"/>
          <p:cNvSpPr txBox="true"/>
          <p:nvPr/>
        </p:nvSpPr>
        <p:spPr>
          <a:xfrm rot="0">
            <a:off x="3079425" y="3457887"/>
            <a:ext cx="2295026" cy="529590"/>
          </a:xfrm>
          <a:prstGeom prst="rect">
            <a:avLst/>
          </a:prstGeom>
        </p:spPr>
        <p:txBody>
          <a:bodyPr anchor="t" rtlCol="false" tIns="0" lIns="0" bIns="0" rIns="0">
            <a:spAutoFit/>
          </a:bodyPr>
          <a:lstStyle/>
          <a:p>
            <a:pPr algn="just">
              <a:lnSpc>
                <a:spcPts val="4320"/>
              </a:lnSpc>
              <a:spcBef>
                <a:spcPct val="0"/>
              </a:spcBef>
            </a:pPr>
            <a:r>
              <a:rPr lang="en-US" b="true" sz="3200" spc="192">
                <a:solidFill>
                  <a:srgbClr val="100F0D"/>
                </a:solidFill>
                <a:latin typeface="Montserrat Bold"/>
                <a:ea typeface="Montserrat Bold"/>
                <a:cs typeface="Montserrat Bold"/>
                <a:sym typeface="Montserrat Bold"/>
              </a:rPr>
              <a:t>Loại IDS</a:t>
            </a:r>
          </a:p>
        </p:txBody>
      </p:sp>
      <p:sp>
        <p:nvSpPr>
          <p:cNvPr name="TextBox 13" id="13"/>
          <p:cNvSpPr txBox="true"/>
          <p:nvPr/>
        </p:nvSpPr>
        <p:spPr>
          <a:xfrm rot="0">
            <a:off x="4788893" y="2486338"/>
            <a:ext cx="2405826" cy="495300"/>
          </a:xfrm>
          <a:prstGeom prst="rect">
            <a:avLst/>
          </a:prstGeom>
        </p:spPr>
        <p:txBody>
          <a:bodyPr anchor="t" rtlCol="false" tIns="0" lIns="0" bIns="0" rIns="0">
            <a:spAutoFit/>
          </a:bodyPr>
          <a:lstStyle/>
          <a:p>
            <a:pPr algn="l">
              <a:lnSpc>
                <a:spcPts val="4050"/>
              </a:lnSpc>
              <a:spcBef>
                <a:spcPct val="0"/>
              </a:spcBef>
            </a:pPr>
            <a:r>
              <a:rPr lang="en-US" b="true" sz="3000" spc="180">
                <a:solidFill>
                  <a:srgbClr val="100F0D"/>
                </a:solidFill>
                <a:latin typeface="Montserrat Bold"/>
                <a:ea typeface="Montserrat Bold"/>
                <a:cs typeface="Montserrat Bold"/>
                <a:sym typeface="Montserrat Bold"/>
              </a:rPr>
              <a:t>Ưu, Nhược</a:t>
            </a:r>
            <a:r>
              <a:rPr lang="en-US" sz="3000" spc="180">
                <a:solidFill>
                  <a:srgbClr val="100F0D"/>
                </a:solidFill>
                <a:latin typeface="Montserrat"/>
                <a:ea typeface="Montserrat"/>
                <a:cs typeface="Montserrat"/>
                <a:sym typeface="Montserrat"/>
              </a:rPr>
              <a:t> </a:t>
            </a:r>
          </a:p>
        </p:txBody>
      </p:sp>
      <p:sp>
        <p:nvSpPr>
          <p:cNvPr name="TextBox 14" id="14"/>
          <p:cNvSpPr txBox="true"/>
          <p:nvPr/>
        </p:nvSpPr>
        <p:spPr>
          <a:xfrm rot="0">
            <a:off x="3079425" y="4767633"/>
            <a:ext cx="3716045" cy="1615440"/>
          </a:xfrm>
          <a:prstGeom prst="rect">
            <a:avLst/>
          </a:prstGeom>
        </p:spPr>
        <p:txBody>
          <a:bodyPr anchor="t" rtlCol="false" tIns="0" lIns="0" bIns="0" rIns="0">
            <a:spAutoFit/>
          </a:bodyPr>
          <a:lstStyle/>
          <a:p>
            <a:pPr algn="l">
              <a:lnSpc>
                <a:spcPts val="4320"/>
              </a:lnSpc>
              <a:spcBef>
                <a:spcPct val="0"/>
              </a:spcBef>
            </a:pPr>
            <a:r>
              <a:rPr lang="en-US" b="true" sz="3200" spc="192">
                <a:solidFill>
                  <a:srgbClr val="100F0D"/>
                </a:solidFill>
                <a:latin typeface="Montserrat Bold"/>
                <a:ea typeface="Montserrat Bold"/>
                <a:cs typeface="Montserrat Bold"/>
                <a:sym typeface="Montserrat Bold"/>
              </a:rPr>
              <a:t>Hệ thống phát hiện dựa trên chữ ký</a:t>
            </a:r>
          </a:p>
        </p:txBody>
      </p:sp>
      <p:sp>
        <p:nvSpPr>
          <p:cNvPr name="TextBox 15" id="15"/>
          <p:cNvSpPr txBox="true"/>
          <p:nvPr/>
        </p:nvSpPr>
        <p:spPr>
          <a:xfrm rot="0">
            <a:off x="3079425" y="7373673"/>
            <a:ext cx="3982210" cy="1072515"/>
          </a:xfrm>
          <a:prstGeom prst="rect">
            <a:avLst/>
          </a:prstGeom>
        </p:spPr>
        <p:txBody>
          <a:bodyPr anchor="t" rtlCol="false" tIns="0" lIns="0" bIns="0" rIns="0">
            <a:spAutoFit/>
          </a:bodyPr>
          <a:lstStyle/>
          <a:p>
            <a:pPr algn="l">
              <a:lnSpc>
                <a:spcPts val="4320"/>
              </a:lnSpc>
              <a:spcBef>
                <a:spcPct val="0"/>
              </a:spcBef>
            </a:pPr>
            <a:r>
              <a:rPr lang="en-US" b="true" sz="3200" spc="192">
                <a:solidFill>
                  <a:srgbClr val="100F0D"/>
                </a:solidFill>
                <a:latin typeface="Montserrat Bold"/>
                <a:ea typeface="Montserrat Bold"/>
                <a:cs typeface="Montserrat Bold"/>
                <a:sym typeface="Montserrat Bold"/>
              </a:rPr>
              <a:t>Hệ thống phát hiện bất thường</a:t>
            </a:r>
          </a:p>
        </p:txBody>
      </p:sp>
      <p:sp>
        <p:nvSpPr>
          <p:cNvPr name="TextBox 16" id="16"/>
          <p:cNvSpPr txBox="true"/>
          <p:nvPr/>
        </p:nvSpPr>
        <p:spPr>
          <a:xfrm rot="0">
            <a:off x="8405230" y="3216905"/>
            <a:ext cx="2174567" cy="529590"/>
          </a:xfrm>
          <a:prstGeom prst="rect">
            <a:avLst/>
          </a:prstGeom>
        </p:spPr>
        <p:txBody>
          <a:bodyPr anchor="t" rtlCol="false" tIns="0" lIns="0" bIns="0" rIns="0">
            <a:spAutoFit/>
          </a:bodyPr>
          <a:lstStyle/>
          <a:p>
            <a:pPr algn="just">
              <a:lnSpc>
                <a:spcPts val="4320"/>
              </a:lnSpc>
              <a:spcBef>
                <a:spcPct val="0"/>
              </a:spcBef>
            </a:pPr>
            <a:r>
              <a:rPr lang="en-US" b="true" sz="3200" spc="192">
                <a:solidFill>
                  <a:srgbClr val="100F0D"/>
                </a:solidFill>
                <a:latin typeface="Montserrat Bold"/>
                <a:ea typeface="Montserrat Bold"/>
                <a:cs typeface="Montserrat Bold"/>
                <a:sym typeface="Montserrat Bold"/>
              </a:rPr>
              <a:t>Ưu điểm</a:t>
            </a:r>
          </a:p>
        </p:txBody>
      </p:sp>
      <p:sp>
        <p:nvSpPr>
          <p:cNvPr name="TextBox 17" id="17"/>
          <p:cNvSpPr txBox="true"/>
          <p:nvPr/>
        </p:nvSpPr>
        <p:spPr>
          <a:xfrm rot="0">
            <a:off x="12214164" y="3216905"/>
            <a:ext cx="2849134" cy="529590"/>
          </a:xfrm>
          <a:prstGeom prst="rect">
            <a:avLst/>
          </a:prstGeom>
        </p:spPr>
        <p:txBody>
          <a:bodyPr anchor="t" rtlCol="false" tIns="0" lIns="0" bIns="0" rIns="0">
            <a:spAutoFit/>
          </a:bodyPr>
          <a:lstStyle/>
          <a:p>
            <a:pPr algn="just">
              <a:lnSpc>
                <a:spcPts val="4320"/>
              </a:lnSpc>
              <a:spcBef>
                <a:spcPct val="0"/>
              </a:spcBef>
            </a:pPr>
            <a:r>
              <a:rPr lang="en-US" b="true" sz="3200" spc="192">
                <a:solidFill>
                  <a:srgbClr val="100F0D"/>
                </a:solidFill>
                <a:latin typeface="Montserrat Bold"/>
                <a:ea typeface="Montserrat Bold"/>
                <a:cs typeface="Montserrat Bold"/>
                <a:sym typeface="Montserrat Bold"/>
              </a:rPr>
              <a:t>Nhược điểm</a:t>
            </a:r>
          </a:p>
        </p:txBody>
      </p:sp>
      <p:sp>
        <p:nvSpPr>
          <p:cNvPr name="TextBox 18" id="18"/>
          <p:cNvSpPr txBox="true"/>
          <p:nvPr/>
        </p:nvSpPr>
        <p:spPr>
          <a:xfrm rot="0">
            <a:off x="7501987" y="4833572"/>
            <a:ext cx="3691953" cy="1615440"/>
          </a:xfrm>
          <a:prstGeom prst="rect">
            <a:avLst/>
          </a:prstGeom>
        </p:spPr>
        <p:txBody>
          <a:bodyPr anchor="t" rtlCol="false" tIns="0" lIns="0" bIns="0" rIns="0">
            <a:spAutoFit/>
          </a:bodyPr>
          <a:lstStyle/>
          <a:p>
            <a:pPr algn="l">
              <a:lnSpc>
                <a:spcPts val="4320"/>
              </a:lnSpc>
              <a:spcBef>
                <a:spcPct val="0"/>
              </a:spcBef>
            </a:pPr>
            <a:r>
              <a:rPr lang="en-US" b="true" sz="3200" spc="192">
                <a:solidFill>
                  <a:srgbClr val="100F0D"/>
                </a:solidFill>
                <a:latin typeface="Montserrat Medium"/>
                <a:ea typeface="Montserrat Medium"/>
                <a:cs typeface="Montserrat Medium"/>
                <a:sym typeface="Montserrat Medium"/>
              </a:rPr>
              <a:t>Nhanh, chính xác với các tấn công đã biết</a:t>
            </a:r>
          </a:p>
        </p:txBody>
      </p:sp>
      <p:sp>
        <p:nvSpPr>
          <p:cNvPr name="TextBox 19" id="19"/>
          <p:cNvSpPr txBox="true"/>
          <p:nvPr/>
        </p:nvSpPr>
        <p:spPr>
          <a:xfrm rot="0">
            <a:off x="11711798" y="4680524"/>
            <a:ext cx="3853865" cy="2158365"/>
          </a:xfrm>
          <a:prstGeom prst="rect">
            <a:avLst/>
          </a:prstGeom>
        </p:spPr>
        <p:txBody>
          <a:bodyPr anchor="t" rtlCol="false" tIns="0" lIns="0" bIns="0" rIns="0">
            <a:spAutoFit/>
          </a:bodyPr>
          <a:lstStyle/>
          <a:p>
            <a:pPr algn="l">
              <a:lnSpc>
                <a:spcPts val="4320"/>
              </a:lnSpc>
              <a:spcBef>
                <a:spcPct val="0"/>
              </a:spcBef>
            </a:pPr>
            <a:r>
              <a:rPr lang="en-US" b="true" sz="3200" spc="192">
                <a:solidFill>
                  <a:srgbClr val="100F0D"/>
                </a:solidFill>
                <a:latin typeface="Montserrat Medium"/>
                <a:ea typeface="Montserrat Medium"/>
                <a:cs typeface="Montserrat Medium"/>
                <a:sym typeface="Montserrat Medium"/>
              </a:rPr>
              <a:t>Không phát hiện được các tấn công mới hoặc chưa từng thấy</a:t>
            </a:r>
          </a:p>
        </p:txBody>
      </p:sp>
      <p:sp>
        <p:nvSpPr>
          <p:cNvPr name="TextBox 20" id="20"/>
          <p:cNvSpPr txBox="true"/>
          <p:nvPr/>
        </p:nvSpPr>
        <p:spPr>
          <a:xfrm rot="0">
            <a:off x="7387607" y="7458662"/>
            <a:ext cx="4209812" cy="1072515"/>
          </a:xfrm>
          <a:prstGeom prst="rect">
            <a:avLst/>
          </a:prstGeom>
        </p:spPr>
        <p:txBody>
          <a:bodyPr anchor="t" rtlCol="false" tIns="0" lIns="0" bIns="0" rIns="0">
            <a:spAutoFit/>
          </a:bodyPr>
          <a:lstStyle/>
          <a:p>
            <a:pPr algn="l">
              <a:lnSpc>
                <a:spcPts val="4320"/>
              </a:lnSpc>
              <a:spcBef>
                <a:spcPct val="0"/>
              </a:spcBef>
            </a:pPr>
            <a:r>
              <a:rPr lang="en-US" b="true" sz="3200" spc="192">
                <a:solidFill>
                  <a:srgbClr val="100F0D"/>
                </a:solidFill>
                <a:latin typeface="Montserrat Medium"/>
                <a:ea typeface="Montserrat Medium"/>
                <a:cs typeface="Montserrat Medium"/>
                <a:sym typeface="Montserrat Medium"/>
              </a:rPr>
              <a:t>Phát hiện được các tấn công mới</a:t>
            </a:r>
          </a:p>
        </p:txBody>
      </p:sp>
      <p:sp>
        <p:nvSpPr>
          <p:cNvPr name="TextBox 21" id="21"/>
          <p:cNvSpPr txBox="true"/>
          <p:nvPr/>
        </p:nvSpPr>
        <p:spPr>
          <a:xfrm rot="0">
            <a:off x="11597419" y="7051468"/>
            <a:ext cx="4199153" cy="2158365"/>
          </a:xfrm>
          <a:prstGeom prst="rect">
            <a:avLst/>
          </a:prstGeom>
        </p:spPr>
        <p:txBody>
          <a:bodyPr anchor="t" rtlCol="false" tIns="0" lIns="0" bIns="0" rIns="0">
            <a:spAutoFit/>
          </a:bodyPr>
          <a:lstStyle/>
          <a:p>
            <a:pPr algn="l">
              <a:lnSpc>
                <a:spcPts val="4320"/>
              </a:lnSpc>
              <a:spcBef>
                <a:spcPct val="0"/>
              </a:spcBef>
            </a:pPr>
            <a:r>
              <a:rPr lang="en-US" b="true" sz="3200" spc="192">
                <a:solidFill>
                  <a:srgbClr val="100F0D"/>
                </a:solidFill>
                <a:latin typeface="Montserrat Medium"/>
                <a:ea typeface="Montserrat Medium"/>
                <a:cs typeface="Montserrat Medium"/>
                <a:sym typeface="Montserrat Medium"/>
              </a:rPr>
              <a:t>Tỉ lệ cảnh báo sai cao, phụ thuộc nhiều vào dữ liệu huấn luyện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Các loại tấn công phổ biến</a:t>
            </a:r>
          </a:p>
        </p:txBody>
      </p:sp>
      <p:sp>
        <p:nvSpPr>
          <p:cNvPr name="TextBox 9" id="9"/>
          <p:cNvSpPr txBox="true"/>
          <p:nvPr/>
        </p:nvSpPr>
        <p:spPr>
          <a:xfrm rot="0">
            <a:off x="17044411" y="9201150"/>
            <a:ext cx="593527"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13</a:t>
            </a:r>
          </a:p>
        </p:txBody>
      </p:sp>
      <p:sp>
        <p:nvSpPr>
          <p:cNvPr name="TextBox 10" id="10"/>
          <p:cNvSpPr txBox="true"/>
          <p:nvPr/>
        </p:nvSpPr>
        <p:spPr>
          <a:xfrm rot="0">
            <a:off x="2076846" y="2443846"/>
            <a:ext cx="14134308" cy="6667500"/>
          </a:xfrm>
          <a:prstGeom prst="rect">
            <a:avLst/>
          </a:prstGeom>
        </p:spPr>
        <p:txBody>
          <a:bodyPr anchor="t" rtlCol="false" tIns="0" lIns="0" bIns="0" rIns="0">
            <a:spAutoFit/>
          </a:bodyPr>
          <a:lstStyle/>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Tấn công từ chối dịch vụ (DoS/DDoS):</a:t>
            </a:r>
            <a:r>
              <a:rPr lang="en-US" b="true" sz="3000" spc="180">
                <a:solidFill>
                  <a:srgbClr val="100F0D"/>
                </a:solidFill>
                <a:latin typeface="Montserrat Medium"/>
                <a:ea typeface="Montserrat Medium"/>
                <a:cs typeface="Montserrat Medium"/>
                <a:sym typeface="Montserrat Medium"/>
              </a:rPr>
              <a:t> Làm cạn kiệt tài nguyên của hệ thống, khiến hệ thống không thể phục vụ người dùng hợp lệ. </a:t>
            </a:r>
          </a:p>
          <a:p>
            <a:pPr algn="just">
              <a:lnSpc>
                <a:spcPts val="4050"/>
              </a:lnSpc>
            </a:pPr>
          </a:p>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Tấn công vào ứng dụng web:</a:t>
            </a:r>
            <a:r>
              <a:rPr lang="en-US" b="true" sz="3000" spc="180">
                <a:solidFill>
                  <a:srgbClr val="100F0D"/>
                </a:solidFill>
                <a:latin typeface="Montserrat Medium"/>
                <a:ea typeface="Montserrat Medium"/>
                <a:cs typeface="Montserrat Medium"/>
                <a:sym typeface="Montserrat Medium"/>
              </a:rPr>
              <a:t> Khai thác lỗ hổng trong ứng dụng web như SQL Injection, Cross-Site Scripting (XSS), hoặc Remote Code Execution. </a:t>
            </a:r>
          </a:p>
          <a:p>
            <a:pPr algn="just">
              <a:lnSpc>
                <a:spcPts val="4050"/>
              </a:lnSpc>
            </a:pPr>
          </a:p>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Tấn công brute force:</a:t>
            </a:r>
            <a:r>
              <a:rPr lang="en-US" b="true" sz="3000" spc="180">
                <a:solidFill>
                  <a:srgbClr val="100F0D"/>
                </a:solidFill>
                <a:latin typeface="Montserrat Medium"/>
                <a:ea typeface="Montserrat Medium"/>
                <a:cs typeface="Montserrat Medium"/>
                <a:sym typeface="Montserrat Medium"/>
              </a:rPr>
              <a:t> Đột nhập hệ thống bằng cách thử tất cả các tổ hợp mật khẩu hoặc khóa mã hóa. </a:t>
            </a:r>
          </a:p>
          <a:p>
            <a:pPr algn="just">
              <a:lnSpc>
                <a:spcPts val="4050"/>
              </a:lnSpc>
            </a:pPr>
          </a:p>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Tấn công nội bộ:</a:t>
            </a:r>
            <a:r>
              <a:rPr lang="en-US" b="true" sz="3000" spc="180">
                <a:solidFill>
                  <a:srgbClr val="100F0D"/>
                </a:solidFill>
                <a:latin typeface="Montserrat Medium"/>
                <a:ea typeface="Montserrat Medium"/>
                <a:cs typeface="Montserrat Medium"/>
                <a:sym typeface="Montserrat Medium"/>
              </a:rPr>
              <a:t> Tấn công từ bên trong, thường do nhân viên hoặc người có quyền truy cập gây ra.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Các cách phòng thủ</a:t>
            </a:r>
          </a:p>
        </p:txBody>
      </p:sp>
      <p:sp>
        <p:nvSpPr>
          <p:cNvPr name="TextBox 9" id="9"/>
          <p:cNvSpPr txBox="true"/>
          <p:nvPr/>
        </p:nvSpPr>
        <p:spPr>
          <a:xfrm rot="0">
            <a:off x="17017324" y="9201150"/>
            <a:ext cx="64770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14</a:t>
            </a:r>
          </a:p>
        </p:txBody>
      </p:sp>
      <p:sp>
        <p:nvSpPr>
          <p:cNvPr name="TextBox 10" id="10"/>
          <p:cNvSpPr txBox="true"/>
          <p:nvPr/>
        </p:nvSpPr>
        <p:spPr>
          <a:xfrm rot="0">
            <a:off x="2076846" y="2678355"/>
            <a:ext cx="14134308" cy="6153150"/>
          </a:xfrm>
          <a:prstGeom prst="rect">
            <a:avLst/>
          </a:prstGeom>
        </p:spPr>
        <p:txBody>
          <a:bodyPr anchor="t" rtlCol="false" tIns="0" lIns="0" bIns="0" rIns="0">
            <a:spAutoFit/>
          </a:bodyPr>
          <a:lstStyle/>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Phát hiện và cảnh báo sớm: </a:t>
            </a:r>
            <a:r>
              <a:rPr lang="en-US" sz="3000" spc="180">
                <a:solidFill>
                  <a:srgbClr val="100F0D"/>
                </a:solidFill>
                <a:latin typeface="Montserrat"/>
                <a:ea typeface="Montserrat"/>
                <a:cs typeface="Montserrat"/>
                <a:sym typeface="Montserrat"/>
              </a:rPr>
              <a:t>Giám sát liên tục lưu lượng mạng để phát hiện và gửi cảnh báo về các hành vi bất thường.</a:t>
            </a:r>
          </a:p>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Ngăn chặn tấn công:</a:t>
            </a:r>
            <a:r>
              <a:rPr lang="en-US" sz="3000" spc="180">
                <a:solidFill>
                  <a:srgbClr val="100F0D"/>
                </a:solidFill>
                <a:latin typeface="Montserrat"/>
                <a:ea typeface="Montserrat"/>
                <a:cs typeface="Montserrat"/>
                <a:sym typeface="Montserrat"/>
              </a:rPr>
              <a:t> Kết hợp với tường lửa hoặc các hệ thống bảo mật khác để tự động chặn lưu lượng nguy hiểm.</a:t>
            </a:r>
          </a:p>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Phân tích và điều tra:</a:t>
            </a:r>
            <a:r>
              <a:rPr lang="en-US" sz="3000" spc="180">
                <a:solidFill>
                  <a:srgbClr val="100F0D"/>
                </a:solidFill>
                <a:latin typeface="Montserrat"/>
                <a:ea typeface="Montserrat"/>
                <a:cs typeface="Montserrat"/>
                <a:sym typeface="Montserrat"/>
              </a:rPr>
              <a:t> Thu thập dữ liệu và log hệ thống để phân tích nguyên nhân và cách thức tấn công.</a:t>
            </a:r>
          </a:p>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Phòng ngừa rủi ro:</a:t>
            </a:r>
            <a:r>
              <a:rPr lang="en-US" sz="3000" spc="180">
                <a:solidFill>
                  <a:srgbClr val="100F0D"/>
                </a:solidFill>
                <a:latin typeface="Montserrat"/>
                <a:ea typeface="Montserrat"/>
                <a:cs typeface="Montserrat"/>
                <a:sym typeface="Montserrat"/>
              </a:rPr>
              <a:t> Cung cấp thông tin chi tiết để cải thiện các biện pháp bảo mật và vá lỗ hổng.</a:t>
            </a:r>
          </a:p>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Hỗ trợ quản trị viên: </a:t>
            </a:r>
            <a:r>
              <a:rPr lang="en-US" sz="3000" spc="180">
                <a:solidFill>
                  <a:srgbClr val="100F0D"/>
                </a:solidFill>
                <a:latin typeface="Montserrat"/>
                <a:ea typeface="Montserrat"/>
                <a:cs typeface="Montserrat"/>
                <a:sym typeface="Montserrat"/>
              </a:rPr>
              <a:t>Gửi thông tin chi tiết để quản trị viên đưa ra phản ứng kịp thời với các sự cố.</a:t>
            </a:r>
          </a:p>
          <a:p>
            <a:pPr algn="just" marL="647703" indent="-323852" lvl="1">
              <a:lnSpc>
                <a:spcPts val="4050"/>
              </a:lnSpc>
              <a:buFont typeface="Arial"/>
              <a:buChar char="•"/>
            </a:pPr>
            <a:r>
              <a:rPr lang="en-US" b="true" sz="3000" spc="180">
                <a:solidFill>
                  <a:srgbClr val="100F0D"/>
                </a:solidFill>
                <a:latin typeface="Montserrat Bold"/>
                <a:ea typeface="Montserrat Bold"/>
                <a:cs typeface="Montserrat Bold"/>
                <a:sym typeface="Montserrat Bold"/>
              </a:rPr>
              <a:t>Bảo vệ liên tục:</a:t>
            </a:r>
            <a:r>
              <a:rPr lang="en-US" sz="3000" spc="180">
                <a:solidFill>
                  <a:srgbClr val="100F0D"/>
                </a:solidFill>
                <a:latin typeface="Montserrat"/>
                <a:ea typeface="Montserrat"/>
                <a:cs typeface="Montserrat"/>
                <a:sym typeface="Montserrat"/>
              </a:rPr>
              <a:t> Hoạt động 24/7, đảm bảo giám sát ngay cả khi không có người trực tiếp quản lý.</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Vai trò của máy học trong IDS</a:t>
            </a:r>
          </a:p>
        </p:txBody>
      </p:sp>
      <p:sp>
        <p:nvSpPr>
          <p:cNvPr name="TextBox 9" id="9"/>
          <p:cNvSpPr txBox="true"/>
          <p:nvPr/>
        </p:nvSpPr>
        <p:spPr>
          <a:xfrm rot="0">
            <a:off x="17043875" y="9201150"/>
            <a:ext cx="5945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15</a:t>
            </a:r>
          </a:p>
        </p:txBody>
      </p:sp>
      <p:sp>
        <p:nvSpPr>
          <p:cNvPr name="TextBox 10" id="10"/>
          <p:cNvSpPr txBox="true"/>
          <p:nvPr/>
        </p:nvSpPr>
        <p:spPr>
          <a:xfrm rot="0">
            <a:off x="1497531" y="2514330"/>
            <a:ext cx="15292939" cy="6501843"/>
          </a:xfrm>
          <a:prstGeom prst="rect">
            <a:avLst/>
          </a:prstGeom>
        </p:spPr>
        <p:txBody>
          <a:bodyPr anchor="t" rtlCol="false" tIns="0" lIns="0" bIns="0" rIns="0">
            <a:spAutoFit/>
          </a:bodyPr>
          <a:lstStyle/>
          <a:p>
            <a:pPr algn="just" marL="689996" indent="-344998" lvl="1">
              <a:lnSpc>
                <a:spcPts val="4314"/>
              </a:lnSpc>
              <a:buFont typeface="Arial"/>
              <a:buChar char="•"/>
            </a:pPr>
            <a:r>
              <a:rPr lang="en-US" b="true" sz="3195" spc="191">
                <a:solidFill>
                  <a:srgbClr val="100F0D"/>
                </a:solidFill>
                <a:latin typeface="Montserrat Medium"/>
                <a:ea typeface="Montserrat Medium"/>
                <a:cs typeface="Montserrat Medium"/>
                <a:sym typeface="Montserrat Medium"/>
              </a:rPr>
              <a:t>Xử lý khối lượng lớn dữ liệu mạng trong thời gian thực, phân tích để tìm ra các mẫu hành vi bất thường. </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Medium"/>
                <a:ea typeface="Montserrat Medium"/>
                <a:cs typeface="Montserrat Medium"/>
                <a:sym typeface="Montserrat Medium"/>
              </a:rPr>
              <a:t>Không như các phương pháp truyền thống, học máy có khả năng tự học các mẫu tấn công mới mà không cần có sẵn chữ ký. </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Medium"/>
                <a:ea typeface="Montserrat Medium"/>
                <a:cs typeface="Montserrat Medium"/>
                <a:sym typeface="Montserrat Medium"/>
              </a:rPr>
              <a:t>Các mô hình học máy giúp giảm thiểu việc đánh dấu các hành vi hợp lệ là mối đe dọa. </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Medium"/>
                <a:ea typeface="Montserrat Medium"/>
                <a:cs typeface="Montserrat Medium"/>
                <a:sym typeface="Montserrat Medium"/>
              </a:rPr>
              <a:t>IDS dựa trên học máy có khả năng tự động hóa các quy trình phát hiện, giảm sự phụ thuộc vào con người.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Kỹ thuật học máy trong IDS</a:t>
            </a:r>
          </a:p>
        </p:txBody>
      </p:sp>
      <p:sp>
        <p:nvSpPr>
          <p:cNvPr name="TextBox 9" id="9"/>
          <p:cNvSpPr txBox="true"/>
          <p:nvPr/>
        </p:nvSpPr>
        <p:spPr>
          <a:xfrm rot="0">
            <a:off x="17031849" y="9201150"/>
            <a:ext cx="61864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16</a:t>
            </a:r>
          </a:p>
        </p:txBody>
      </p:sp>
      <p:sp>
        <p:nvSpPr>
          <p:cNvPr name="TextBox 10" id="10"/>
          <p:cNvSpPr txBox="true"/>
          <p:nvPr/>
        </p:nvSpPr>
        <p:spPr>
          <a:xfrm rot="0">
            <a:off x="1497531" y="2668830"/>
            <a:ext cx="15292939" cy="5958918"/>
          </a:xfrm>
          <a:prstGeom prst="rect">
            <a:avLst/>
          </a:prstGeom>
        </p:spPr>
        <p:txBody>
          <a:bodyPr anchor="t" rtlCol="false" tIns="0" lIns="0" bIns="0" rIns="0">
            <a:spAutoFit/>
          </a:bodyPr>
          <a:lstStyle/>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Học có giám sát:</a:t>
            </a:r>
            <a:r>
              <a:rPr lang="en-US" b="true" sz="3195" spc="191">
                <a:solidFill>
                  <a:srgbClr val="100F0D"/>
                </a:solidFill>
                <a:latin typeface="Montserrat Medium"/>
                <a:ea typeface="Montserrat Medium"/>
                <a:cs typeface="Montserrat Medium"/>
                <a:sym typeface="Montserrat Medium"/>
              </a:rPr>
              <a:t> Dùng dữ liệu gắn nhãn (Decision Trees, SVM, Naive Bayes, Logistic Regression).</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Học không giám sát: </a:t>
            </a:r>
            <a:r>
              <a:rPr lang="en-US" b="true" sz="3195" spc="191">
                <a:solidFill>
                  <a:srgbClr val="100F0D"/>
                </a:solidFill>
                <a:latin typeface="Montserrat Medium"/>
                <a:ea typeface="Montserrat Medium"/>
                <a:cs typeface="Montserrat Medium"/>
                <a:sym typeface="Montserrat Medium"/>
              </a:rPr>
              <a:t>Phát hiện bất thường trong dữ liệu không gắn nhãn (Clustering, PCA).</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Học sâu:</a:t>
            </a:r>
            <a:r>
              <a:rPr lang="en-US" b="true" sz="3195" spc="191">
                <a:solidFill>
                  <a:srgbClr val="100F0D"/>
                </a:solidFill>
                <a:latin typeface="Montserrat Medium"/>
                <a:ea typeface="Montserrat Medium"/>
                <a:cs typeface="Montserrat Medium"/>
                <a:sym typeface="Montserrat Medium"/>
              </a:rPr>
              <a:t> Tận dụng RNN, Autoencoders để phát hiện hành vi phức tạp.</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Học tăng cường:</a:t>
            </a:r>
            <a:r>
              <a:rPr lang="en-US" b="true" sz="3195" spc="191">
                <a:solidFill>
                  <a:srgbClr val="100F0D"/>
                </a:solidFill>
                <a:latin typeface="Montserrat Medium"/>
                <a:ea typeface="Montserrat Medium"/>
                <a:cs typeface="Montserrat Medium"/>
                <a:sym typeface="Montserrat Medium"/>
              </a:rPr>
              <a:t> Tự học qua tương tác và phản hồi từ môi trường.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122047" y="6367729"/>
            <a:ext cx="10043907" cy="3919271"/>
          </a:xfrm>
          <a:custGeom>
            <a:avLst/>
            <a:gdLst/>
            <a:ahLst/>
            <a:cxnLst/>
            <a:rect r="r" b="b" t="t" l="l"/>
            <a:pathLst>
              <a:path h="3919271" w="10043907">
                <a:moveTo>
                  <a:pt x="0" y="0"/>
                </a:moveTo>
                <a:lnTo>
                  <a:pt x="10043906" y="0"/>
                </a:lnTo>
                <a:lnTo>
                  <a:pt x="10043906" y="3919271"/>
                </a:lnTo>
                <a:lnTo>
                  <a:pt x="0" y="3919271"/>
                </a:lnTo>
                <a:lnTo>
                  <a:pt x="0" y="0"/>
                </a:lnTo>
                <a:close/>
              </a:path>
            </a:pathLst>
          </a:custGeom>
          <a:blipFill>
            <a:blip r:embed="rId13"/>
            <a:stretch>
              <a:fillRect l="0" t="-60168" r="0" b="0"/>
            </a:stretch>
          </a:blipFill>
        </p:spPr>
      </p:sp>
      <p:sp>
        <p:nvSpPr>
          <p:cNvPr name="TextBox 9" id="9"/>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Ưu điểm của IDS</a:t>
            </a:r>
          </a:p>
        </p:txBody>
      </p:sp>
      <p:sp>
        <p:nvSpPr>
          <p:cNvPr name="TextBox 10" id="10"/>
          <p:cNvSpPr txBox="true"/>
          <p:nvPr/>
        </p:nvSpPr>
        <p:spPr>
          <a:xfrm rot="0">
            <a:off x="17037148" y="9201150"/>
            <a:ext cx="60805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17</a:t>
            </a:r>
          </a:p>
        </p:txBody>
      </p:sp>
      <p:sp>
        <p:nvSpPr>
          <p:cNvPr name="TextBox 11" id="11"/>
          <p:cNvSpPr txBox="true"/>
          <p:nvPr/>
        </p:nvSpPr>
        <p:spPr>
          <a:xfrm rot="0">
            <a:off x="1497531" y="2307455"/>
            <a:ext cx="15292939" cy="4029153"/>
          </a:xfrm>
          <a:prstGeom prst="rect">
            <a:avLst/>
          </a:prstGeom>
        </p:spPr>
        <p:txBody>
          <a:bodyPr anchor="t" rtlCol="false" tIns="0" lIns="0" bIns="0" rIns="0">
            <a:spAutoFit/>
          </a:bodyPr>
          <a:lstStyle/>
          <a:p>
            <a:pPr algn="just" marL="646818" indent="-323409" lvl="1">
              <a:lnSpc>
                <a:spcPts val="4044"/>
              </a:lnSpc>
              <a:buFont typeface="Arial"/>
              <a:buChar char="•"/>
            </a:pPr>
            <a:r>
              <a:rPr lang="en-US" b="true" sz="2995" spc="179">
                <a:solidFill>
                  <a:srgbClr val="100F0D"/>
                </a:solidFill>
                <a:latin typeface="Montserrat Bold"/>
                <a:ea typeface="Montserrat Bold"/>
                <a:cs typeface="Montserrat Bold"/>
                <a:sym typeface="Montserrat Bold"/>
              </a:rPr>
              <a:t>Thu thập dữ liệu và bằng chứng tấn công:</a:t>
            </a:r>
            <a:r>
              <a:rPr lang="en-US" b="true" sz="2995" spc="179">
                <a:solidFill>
                  <a:srgbClr val="100F0D"/>
                </a:solidFill>
                <a:latin typeface="Montserrat Medium"/>
                <a:ea typeface="Montserrat Medium"/>
                <a:cs typeface="Montserrat Medium"/>
                <a:sym typeface="Montserrat Medium"/>
              </a:rPr>
              <a:t> Hỗ trợ kiểm tra, điều tra và xử lý sự cố một cách chính xác và kịp thời.</a:t>
            </a:r>
          </a:p>
          <a:p>
            <a:pPr algn="just" marL="646818" indent="-323409" lvl="1">
              <a:lnSpc>
                <a:spcPts val="4044"/>
              </a:lnSpc>
              <a:buFont typeface="Arial"/>
              <a:buChar char="•"/>
            </a:pPr>
            <a:r>
              <a:rPr lang="en-US" b="true" sz="2995" spc="179">
                <a:solidFill>
                  <a:srgbClr val="100F0D"/>
                </a:solidFill>
                <a:latin typeface="Montserrat Bold"/>
                <a:ea typeface="Montserrat Bold"/>
                <a:cs typeface="Montserrat Bold"/>
                <a:sym typeface="Montserrat Bold"/>
              </a:rPr>
              <a:t>Giám sát toàn diện lưu lượng mạng:</a:t>
            </a:r>
            <a:r>
              <a:rPr lang="en-US" b="true" sz="2995" spc="179">
                <a:solidFill>
                  <a:srgbClr val="100F0D"/>
                </a:solidFill>
                <a:latin typeface="Montserrat Medium"/>
                <a:ea typeface="Montserrat Medium"/>
                <a:cs typeface="Montserrat Medium"/>
                <a:sym typeface="Montserrat Medium"/>
              </a:rPr>
              <a:t> Phát hiện nhanh chóng mọi hoạt động khả nghi trong hệ thống.</a:t>
            </a:r>
          </a:p>
          <a:p>
            <a:pPr algn="just" marL="646818" indent="-323409" lvl="1">
              <a:lnSpc>
                <a:spcPts val="4044"/>
              </a:lnSpc>
              <a:buFont typeface="Arial"/>
              <a:buChar char="•"/>
            </a:pPr>
            <a:r>
              <a:rPr lang="en-US" b="true" sz="2995" spc="179">
                <a:solidFill>
                  <a:srgbClr val="100F0D"/>
                </a:solidFill>
                <a:latin typeface="Montserrat Bold"/>
                <a:ea typeface="Montserrat Bold"/>
                <a:cs typeface="Montserrat Bold"/>
                <a:sym typeface="Montserrat Bold"/>
              </a:rPr>
              <a:t>Phòng ngừa và phản ứng kịp thời:</a:t>
            </a:r>
            <a:r>
              <a:rPr lang="en-US" b="true" sz="2995" spc="179">
                <a:solidFill>
                  <a:srgbClr val="100F0D"/>
                </a:solidFill>
                <a:latin typeface="Montserrat Medium"/>
                <a:ea typeface="Montserrat Medium"/>
                <a:cs typeface="Montserrat Medium"/>
                <a:sym typeface="Montserrat Medium"/>
              </a:rPr>
              <a:t> Giúp người dùng triển khai biện pháp chống lại các cuộc tấn công bất ngờ.</a:t>
            </a:r>
          </a:p>
          <a:p>
            <a:pPr algn="just" marL="646818" indent="-323409" lvl="1">
              <a:lnSpc>
                <a:spcPts val="4044"/>
              </a:lnSpc>
              <a:buFont typeface="Arial"/>
              <a:buChar char="•"/>
            </a:pPr>
            <a:r>
              <a:rPr lang="en-US" b="true" sz="2995" spc="179">
                <a:solidFill>
                  <a:srgbClr val="100F0D"/>
                </a:solidFill>
                <a:latin typeface="Montserrat Bold"/>
                <a:ea typeface="Montserrat Bold"/>
                <a:cs typeface="Montserrat Bold"/>
                <a:sym typeface="Montserrat Bold"/>
              </a:rPr>
              <a:t>Nâng cao chất lượng bảo mật:</a:t>
            </a:r>
            <a:r>
              <a:rPr lang="en-US" b="true" sz="2995" spc="179">
                <a:solidFill>
                  <a:srgbClr val="100F0D"/>
                </a:solidFill>
                <a:latin typeface="Montserrat Medium"/>
                <a:ea typeface="Montserrat Medium"/>
                <a:cs typeface="Montserrat Medium"/>
                <a:sym typeface="Montserrat Medium"/>
              </a:rPr>
              <a:t> Số liệu và thông tin từ IDS được sử dụng để cải thiện hệ thống và đánh giá rủi ro tương lai.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Nhược điểm của IDS</a:t>
            </a:r>
          </a:p>
        </p:txBody>
      </p:sp>
      <p:sp>
        <p:nvSpPr>
          <p:cNvPr name="TextBox 9" id="9"/>
          <p:cNvSpPr txBox="true"/>
          <p:nvPr/>
        </p:nvSpPr>
        <p:spPr>
          <a:xfrm rot="0">
            <a:off x="17024289" y="9201150"/>
            <a:ext cx="63377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18</a:t>
            </a:r>
          </a:p>
        </p:txBody>
      </p:sp>
      <p:sp>
        <p:nvSpPr>
          <p:cNvPr name="TextBox 10" id="10"/>
          <p:cNvSpPr txBox="true"/>
          <p:nvPr/>
        </p:nvSpPr>
        <p:spPr>
          <a:xfrm rot="0">
            <a:off x="1497531" y="2521912"/>
            <a:ext cx="15292939" cy="6501843"/>
          </a:xfrm>
          <a:prstGeom prst="rect">
            <a:avLst/>
          </a:prstGeom>
        </p:spPr>
        <p:txBody>
          <a:bodyPr anchor="t" rtlCol="false" tIns="0" lIns="0" bIns="0" rIns="0">
            <a:spAutoFit/>
          </a:bodyPr>
          <a:lstStyle/>
          <a:p>
            <a:pPr algn="just" marL="689996" indent="-344998" lvl="1">
              <a:lnSpc>
                <a:spcPts val="4314"/>
              </a:lnSpc>
              <a:buFont typeface="Arial"/>
              <a:buChar char="•"/>
            </a:pPr>
            <a:r>
              <a:rPr lang="en-US" b="true" sz="3195" spc="191">
                <a:solidFill>
                  <a:srgbClr val="100F0D"/>
                </a:solidFill>
                <a:latin typeface="Montserrat Medium"/>
                <a:ea typeface="Montserrat Medium"/>
                <a:cs typeface="Montserrat Medium"/>
                <a:sym typeface="Montserrat Medium"/>
              </a:rPr>
              <a:t>Người dùng cần điều chỉnh cấu hình IDS phù hợp nếu không sẽ xảy ra tình trạng báo động nhầm, báo động giả.</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Medium"/>
                <a:ea typeface="Montserrat Medium"/>
                <a:cs typeface="Montserrat Medium"/>
                <a:sym typeface="Montserrat Medium"/>
              </a:rPr>
              <a:t>Một số hệ thống IDS ngăn cản người dùng ở thiết bị khác truy cập vào hệ thống mạng.</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Medium"/>
                <a:ea typeface="Montserrat Medium"/>
                <a:cs typeface="Montserrat Medium"/>
                <a:sym typeface="Montserrat Medium"/>
              </a:rPr>
              <a:t>Khả năng phân tích lưu lượng traffic mã hóa khá thấp và chưa hiệu quả.</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Medium"/>
                <a:ea typeface="Montserrat Medium"/>
                <a:cs typeface="Montserrat Medium"/>
                <a:sym typeface="Montserrat Medium"/>
              </a:rPr>
              <a:t>Chi phí cài đặt hệ thống IDS khá cao và yêu cầu nhiều kỹ thuật phức tạp. Bạn cần cân nhắc nếu khả năng tài chính của doanh nghiệp hạn chế.</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Thách thức và giải pháp</a:t>
            </a:r>
          </a:p>
        </p:txBody>
      </p:sp>
      <p:sp>
        <p:nvSpPr>
          <p:cNvPr name="TextBox 9" id="9"/>
          <p:cNvSpPr txBox="true"/>
          <p:nvPr/>
        </p:nvSpPr>
        <p:spPr>
          <a:xfrm rot="0">
            <a:off x="17031849" y="9201150"/>
            <a:ext cx="61864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19</a:t>
            </a:r>
          </a:p>
        </p:txBody>
      </p:sp>
      <p:sp>
        <p:nvSpPr>
          <p:cNvPr name="AutoShape 10" id="10"/>
          <p:cNvSpPr/>
          <p:nvPr/>
        </p:nvSpPr>
        <p:spPr>
          <a:xfrm>
            <a:off x="9144000" y="2002080"/>
            <a:ext cx="0" cy="7924874"/>
          </a:xfrm>
          <a:prstGeom prst="line">
            <a:avLst/>
          </a:prstGeom>
          <a:ln cap="flat" w="28575">
            <a:solidFill>
              <a:srgbClr val="000000"/>
            </a:solidFill>
            <a:prstDash val="solid"/>
            <a:headEnd type="none" len="sm" w="sm"/>
            <a:tailEnd type="none" len="sm" w="sm"/>
          </a:ln>
        </p:spPr>
      </p:sp>
      <p:sp>
        <p:nvSpPr>
          <p:cNvPr name="TextBox 11" id="11"/>
          <p:cNvSpPr txBox="true"/>
          <p:nvPr/>
        </p:nvSpPr>
        <p:spPr>
          <a:xfrm rot="0">
            <a:off x="1507602" y="2213532"/>
            <a:ext cx="7125857" cy="7044768"/>
          </a:xfrm>
          <a:prstGeom prst="rect">
            <a:avLst/>
          </a:prstGeom>
        </p:spPr>
        <p:txBody>
          <a:bodyPr anchor="t" rtlCol="false" tIns="0" lIns="0" bIns="0" rIns="0">
            <a:spAutoFit/>
          </a:bodyPr>
          <a:lstStyle/>
          <a:p>
            <a:pPr algn="just">
              <a:lnSpc>
                <a:spcPts val="4314"/>
              </a:lnSpc>
            </a:pPr>
            <a:r>
              <a:rPr lang="en-US" b="true" sz="3195" spc="191">
                <a:solidFill>
                  <a:srgbClr val="100F0D"/>
                </a:solidFill>
                <a:latin typeface="Montserrat Medium"/>
                <a:ea typeface="Montserrat Medium"/>
                <a:cs typeface="Montserrat Medium"/>
                <a:sym typeface="Montserrat Medium"/>
              </a:rPr>
              <a:t>Thử thách:</a:t>
            </a:r>
          </a:p>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Dữ liệu mất cân bằng:</a:t>
            </a:r>
            <a:r>
              <a:rPr lang="en-US" b="true" sz="3195" spc="191">
                <a:solidFill>
                  <a:srgbClr val="100F0D"/>
                </a:solidFill>
                <a:latin typeface="Montserrat Medium"/>
                <a:ea typeface="Montserrat Medium"/>
                <a:cs typeface="Montserrat Medium"/>
                <a:sym typeface="Montserrat Medium"/>
              </a:rPr>
              <a:t> Các mẫu tấn công thường ít hơn nhiều so với lưu lượng hợp lệ.</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Thay đổi hành vi tấn công:</a:t>
            </a:r>
            <a:r>
              <a:rPr lang="en-US" b="true" sz="3195" spc="191">
                <a:solidFill>
                  <a:srgbClr val="100F0D"/>
                </a:solidFill>
                <a:latin typeface="Montserrat Medium"/>
                <a:ea typeface="Montserrat Medium"/>
                <a:cs typeface="Montserrat Medium"/>
                <a:sym typeface="Montserrat Medium"/>
              </a:rPr>
              <a:t> Tin tặc liên tục thay đổi kỹ thuật để vượt qua IDS. </a:t>
            </a:r>
          </a:p>
          <a:p>
            <a:pPr algn="just">
              <a:lnSpc>
                <a:spcPts val="4314"/>
              </a:lnSpc>
            </a:pPr>
          </a:p>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Chi phí tính toán cao:</a:t>
            </a:r>
            <a:r>
              <a:rPr lang="en-US" b="true" sz="3195" spc="191">
                <a:solidFill>
                  <a:srgbClr val="100F0D"/>
                </a:solidFill>
                <a:latin typeface="Montserrat Medium"/>
                <a:ea typeface="Montserrat Medium"/>
                <a:cs typeface="Montserrat Medium"/>
                <a:sym typeface="Montserrat Medium"/>
              </a:rPr>
              <a:t> Học máy và học sâu đòi hỏi tài nguyên lớn để xử lý dữ liệu. </a:t>
            </a:r>
          </a:p>
        </p:txBody>
      </p:sp>
      <p:sp>
        <p:nvSpPr>
          <p:cNvPr name="TextBox 12" id="12"/>
          <p:cNvSpPr txBox="true"/>
          <p:nvPr/>
        </p:nvSpPr>
        <p:spPr>
          <a:xfrm rot="0">
            <a:off x="9653588" y="2213532"/>
            <a:ext cx="7326589" cy="7587693"/>
          </a:xfrm>
          <a:prstGeom prst="rect">
            <a:avLst/>
          </a:prstGeom>
        </p:spPr>
        <p:txBody>
          <a:bodyPr anchor="t" rtlCol="false" tIns="0" lIns="0" bIns="0" rIns="0">
            <a:spAutoFit/>
          </a:bodyPr>
          <a:lstStyle/>
          <a:p>
            <a:pPr algn="just">
              <a:lnSpc>
                <a:spcPts val="4314"/>
              </a:lnSpc>
            </a:pPr>
            <a:r>
              <a:rPr lang="en-US" b="true" sz="3195" spc="191">
                <a:solidFill>
                  <a:srgbClr val="100F0D"/>
                </a:solidFill>
                <a:latin typeface="Montserrat Medium"/>
                <a:ea typeface="Montserrat Medium"/>
                <a:cs typeface="Montserrat Medium"/>
                <a:sym typeface="Montserrat Medium"/>
              </a:rPr>
              <a:t>Giải pháp:</a:t>
            </a:r>
          </a:p>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Kỹ thuật xử lý dữ liệu mất cân bằng:</a:t>
            </a:r>
            <a:r>
              <a:rPr lang="en-US" b="true" sz="3195" spc="191">
                <a:solidFill>
                  <a:srgbClr val="100F0D"/>
                </a:solidFill>
                <a:latin typeface="Montserrat Medium"/>
                <a:ea typeface="Montserrat Medium"/>
                <a:cs typeface="Montserrat Medium"/>
                <a:sym typeface="Montserrat Medium"/>
              </a:rPr>
              <a:t> Sử dụng SMOTE, oversampling hoặc tập trung vào các mẫu xâm nhập hiếm. </a:t>
            </a:r>
          </a:p>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Huấn luyện định kỳ:</a:t>
            </a:r>
            <a:r>
              <a:rPr lang="en-US" b="true" sz="3195" spc="191">
                <a:solidFill>
                  <a:srgbClr val="100F0D"/>
                </a:solidFill>
                <a:latin typeface="Montserrat Medium"/>
                <a:ea typeface="Montserrat Medium"/>
                <a:cs typeface="Montserrat Medium"/>
                <a:sym typeface="Montserrat Medium"/>
              </a:rPr>
              <a:t> Cập nhật mô hình với dữ liệu mới thường xuyên. </a:t>
            </a:r>
          </a:p>
          <a:p>
            <a:pPr algn="just" marL="689996" indent="-344998" lvl="1">
              <a:lnSpc>
                <a:spcPts val="4314"/>
              </a:lnSpc>
              <a:buFont typeface="Arial"/>
              <a:buChar char="•"/>
            </a:pPr>
            <a:r>
              <a:rPr lang="en-US" b="true" sz="3195" spc="191">
                <a:solidFill>
                  <a:srgbClr val="100F0D"/>
                </a:solidFill>
                <a:latin typeface="Montserrat Bold"/>
                <a:ea typeface="Montserrat Bold"/>
                <a:cs typeface="Montserrat Bold"/>
                <a:sym typeface="Montserrat Bold"/>
              </a:rPr>
              <a:t>Sử dụng mô hình lai:</a:t>
            </a:r>
            <a:r>
              <a:rPr lang="en-US" b="true" sz="3195" spc="191">
                <a:solidFill>
                  <a:srgbClr val="100F0D"/>
                </a:solidFill>
                <a:latin typeface="Montserrat Medium"/>
                <a:ea typeface="Montserrat Medium"/>
                <a:cs typeface="Montserrat Medium"/>
                <a:sym typeface="Montserrat Medium"/>
              </a:rPr>
              <a:t> Kết hợp các thuật toán đơn giản với học sâu để cân bằng giữa hiệu quả và tốc độ. </a:t>
            </a:r>
          </a:p>
          <a:p>
            <a:pPr algn="just">
              <a:lnSpc>
                <a:spcPts val="4314"/>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906773" y="9117556"/>
            <a:ext cx="3870946" cy="950141"/>
          </a:xfrm>
          <a:custGeom>
            <a:avLst/>
            <a:gdLst/>
            <a:ahLst/>
            <a:cxnLst/>
            <a:rect r="r" b="b" t="t" l="l"/>
            <a:pathLst>
              <a:path h="950141" w="3870946">
                <a:moveTo>
                  <a:pt x="0" y="0"/>
                </a:moveTo>
                <a:lnTo>
                  <a:pt x="3870946" y="0"/>
                </a:lnTo>
                <a:lnTo>
                  <a:pt x="3870946" y="950142"/>
                </a:lnTo>
                <a:lnTo>
                  <a:pt x="0" y="950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626865" y="9394731"/>
            <a:ext cx="2587020" cy="2386526"/>
          </a:xfrm>
          <a:custGeom>
            <a:avLst/>
            <a:gdLst/>
            <a:ahLst/>
            <a:cxnLst/>
            <a:rect r="r" b="b" t="t" l="l"/>
            <a:pathLst>
              <a:path h="2386526" w="2587020">
                <a:moveTo>
                  <a:pt x="0" y="0"/>
                </a:moveTo>
                <a:lnTo>
                  <a:pt x="2587019" y="0"/>
                </a:lnTo>
                <a:lnTo>
                  <a:pt x="2587019"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1028700" y="1261596"/>
            <a:ext cx="16230600" cy="1162050"/>
          </a:xfrm>
          <a:prstGeom prst="rect">
            <a:avLst/>
          </a:prstGeom>
        </p:spPr>
        <p:txBody>
          <a:bodyPr anchor="t" rtlCol="false" tIns="0" lIns="0" bIns="0" rIns="0">
            <a:spAutoFit/>
          </a:bodyPr>
          <a:lstStyle/>
          <a:p>
            <a:pPr algn="ctr">
              <a:lnSpc>
                <a:spcPts val="9449"/>
              </a:lnSpc>
            </a:pPr>
            <a:r>
              <a:rPr lang="en-US" b="true" sz="6999" spc="419">
                <a:solidFill>
                  <a:srgbClr val="000000"/>
                </a:solidFill>
                <a:latin typeface="Montserrat Semi-Bold"/>
                <a:ea typeface="Montserrat Semi-Bold"/>
                <a:cs typeface="Montserrat Semi-Bold"/>
                <a:sym typeface="Montserrat Semi-Bold"/>
              </a:rPr>
              <a:t>THÀNH VIÊN</a:t>
            </a:r>
          </a:p>
        </p:txBody>
      </p:sp>
      <p:sp>
        <p:nvSpPr>
          <p:cNvPr name="TextBox 8" id="8"/>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02</a:t>
            </a:r>
          </a:p>
        </p:txBody>
      </p:sp>
      <p:sp>
        <p:nvSpPr>
          <p:cNvPr name="Freeform 9" id="9"/>
          <p:cNvSpPr/>
          <p:nvPr/>
        </p:nvSpPr>
        <p:spPr>
          <a:xfrm flipH="false" flipV="false" rot="0">
            <a:off x="3838956" y="2439506"/>
            <a:ext cx="1679819" cy="1555791"/>
          </a:xfrm>
          <a:custGeom>
            <a:avLst/>
            <a:gdLst/>
            <a:ahLst/>
            <a:cxnLst/>
            <a:rect r="r" b="b" t="t" l="l"/>
            <a:pathLst>
              <a:path h="1555791" w="1679819">
                <a:moveTo>
                  <a:pt x="0" y="0"/>
                </a:moveTo>
                <a:lnTo>
                  <a:pt x="1679819" y="0"/>
                </a:lnTo>
                <a:lnTo>
                  <a:pt x="1679819" y="1555790"/>
                </a:lnTo>
                <a:lnTo>
                  <a:pt x="0" y="15557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3492940" y="2439506"/>
            <a:ext cx="1679819" cy="1555791"/>
          </a:xfrm>
          <a:custGeom>
            <a:avLst/>
            <a:gdLst/>
            <a:ahLst/>
            <a:cxnLst/>
            <a:rect r="r" b="b" t="t" l="l"/>
            <a:pathLst>
              <a:path h="1555791" w="1679819">
                <a:moveTo>
                  <a:pt x="0" y="0"/>
                </a:moveTo>
                <a:lnTo>
                  <a:pt x="1679819" y="0"/>
                </a:lnTo>
                <a:lnTo>
                  <a:pt x="1679819" y="1555790"/>
                </a:lnTo>
                <a:lnTo>
                  <a:pt x="0" y="15557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3696153" y="6486983"/>
            <a:ext cx="1679819" cy="1555791"/>
          </a:xfrm>
          <a:custGeom>
            <a:avLst/>
            <a:gdLst/>
            <a:ahLst/>
            <a:cxnLst/>
            <a:rect r="r" b="b" t="t" l="l"/>
            <a:pathLst>
              <a:path h="1555791" w="1679819">
                <a:moveTo>
                  <a:pt x="0" y="0"/>
                </a:moveTo>
                <a:lnTo>
                  <a:pt x="1679819" y="0"/>
                </a:lnTo>
                <a:lnTo>
                  <a:pt x="1679819" y="1555791"/>
                </a:lnTo>
                <a:lnTo>
                  <a:pt x="0" y="15557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838956" y="6486983"/>
            <a:ext cx="1679819" cy="1555791"/>
          </a:xfrm>
          <a:custGeom>
            <a:avLst/>
            <a:gdLst/>
            <a:ahLst/>
            <a:cxnLst/>
            <a:rect r="r" b="b" t="t" l="l"/>
            <a:pathLst>
              <a:path h="1555791" w="1679819">
                <a:moveTo>
                  <a:pt x="0" y="0"/>
                </a:moveTo>
                <a:lnTo>
                  <a:pt x="1679819" y="0"/>
                </a:lnTo>
                <a:lnTo>
                  <a:pt x="1679819" y="1555791"/>
                </a:lnTo>
                <a:lnTo>
                  <a:pt x="0" y="15557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2368905" y="8477537"/>
            <a:ext cx="4619923" cy="917194"/>
          </a:xfrm>
          <a:prstGeom prst="rect">
            <a:avLst/>
          </a:prstGeom>
        </p:spPr>
        <p:txBody>
          <a:bodyPr anchor="t" rtlCol="false" tIns="0" lIns="0" bIns="0" rIns="0">
            <a:spAutoFit/>
          </a:bodyPr>
          <a:lstStyle/>
          <a:p>
            <a:pPr algn="ctr">
              <a:lnSpc>
                <a:spcPts val="3682"/>
              </a:lnSpc>
            </a:pPr>
            <a:r>
              <a:rPr lang="en-US" b="true" sz="2899">
                <a:solidFill>
                  <a:srgbClr val="010101"/>
                </a:solidFill>
                <a:latin typeface="Montserrat Bold"/>
                <a:ea typeface="Montserrat Bold"/>
                <a:cs typeface="Montserrat Bold"/>
                <a:sym typeface="Montserrat Bold"/>
              </a:rPr>
              <a:t>Nguyễn Dương Chí Tâm​</a:t>
            </a:r>
          </a:p>
          <a:p>
            <a:pPr algn="ctr">
              <a:lnSpc>
                <a:spcPts val="3682"/>
              </a:lnSpc>
            </a:pPr>
            <a:r>
              <a:rPr lang="en-US" b="true" sz="2899">
                <a:solidFill>
                  <a:srgbClr val="010101"/>
                </a:solidFill>
                <a:latin typeface="Montserrat Bold"/>
                <a:ea typeface="Montserrat Bold"/>
                <a:cs typeface="Montserrat Bold"/>
                <a:sym typeface="Montserrat Bold"/>
              </a:rPr>
              <a:t>21520439</a:t>
            </a:r>
          </a:p>
        </p:txBody>
      </p:sp>
      <p:sp>
        <p:nvSpPr>
          <p:cNvPr name="TextBox 14" id="14"/>
          <p:cNvSpPr txBox="true"/>
          <p:nvPr/>
        </p:nvSpPr>
        <p:spPr>
          <a:xfrm rot="0">
            <a:off x="2034250" y="4516040"/>
            <a:ext cx="5289232" cy="917194"/>
          </a:xfrm>
          <a:prstGeom prst="rect">
            <a:avLst/>
          </a:prstGeom>
        </p:spPr>
        <p:txBody>
          <a:bodyPr anchor="t" rtlCol="false" tIns="0" lIns="0" bIns="0" rIns="0">
            <a:spAutoFit/>
          </a:bodyPr>
          <a:lstStyle/>
          <a:p>
            <a:pPr algn="ctr">
              <a:lnSpc>
                <a:spcPts val="3682"/>
              </a:lnSpc>
            </a:pPr>
            <a:r>
              <a:rPr lang="en-US" b="true" sz="2899">
                <a:solidFill>
                  <a:srgbClr val="000000"/>
                </a:solidFill>
                <a:latin typeface="Montserrat Bold"/>
                <a:ea typeface="Montserrat Bold"/>
                <a:cs typeface="Montserrat Bold"/>
                <a:sym typeface="Montserrat Bold"/>
              </a:rPr>
              <a:t>Nguyễn Trương Đình Giang​</a:t>
            </a:r>
          </a:p>
          <a:p>
            <a:pPr algn="ctr">
              <a:lnSpc>
                <a:spcPts val="3682"/>
              </a:lnSpc>
            </a:pPr>
            <a:r>
              <a:rPr lang="en-US" b="true" sz="2899">
                <a:solidFill>
                  <a:srgbClr val="000000"/>
                </a:solidFill>
                <a:latin typeface="Montserrat Bold"/>
                <a:ea typeface="Montserrat Bold"/>
                <a:cs typeface="Montserrat Bold"/>
                <a:sym typeface="Montserrat Bold"/>
              </a:rPr>
              <a:t>21520215</a:t>
            </a:r>
          </a:p>
        </p:txBody>
      </p:sp>
      <p:sp>
        <p:nvSpPr>
          <p:cNvPr name="TextBox 15" id="15"/>
          <p:cNvSpPr txBox="true"/>
          <p:nvPr/>
        </p:nvSpPr>
        <p:spPr>
          <a:xfrm rot="0">
            <a:off x="12659574" y="4516040"/>
            <a:ext cx="3346549" cy="917194"/>
          </a:xfrm>
          <a:prstGeom prst="rect">
            <a:avLst/>
          </a:prstGeom>
        </p:spPr>
        <p:txBody>
          <a:bodyPr anchor="t" rtlCol="false" tIns="0" lIns="0" bIns="0" rIns="0">
            <a:spAutoFit/>
          </a:bodyPr>
          <a:lstStyle/>
          <a:p>
            <a:pPr algn="ctr">
              <a:lnSpc>
                <a:spcPts val="3682"/>
              </a:lnSpc>
            </a:pPr>
            <a:r>
              <a:rPr lang="en-US" b="true" sz="2899">
                <a:solidFill>
                  <a:srgbClr val="010101"/>
                </a:solidFill>
                <a:latin typeface="Montserrat Bold"/>
                <a:ea typeface="Montserrat Bold"/>
                <a:cs typeface="Montserrat Bold"/>
                <a:sym typeface="Montserrat Bold"/>
              </a:rPr>
              <a:t>Huỳnh Mạnh Huy​</a:t>
            </a:r>
          </a:p>
          <a:p>
            <a:pPr algn="ctr">
              <a:lnSpc>
                <a:spcPts val="3682"/>
              </a:lnSpc>
            </a:pPr>
            <a:r>
              <a:rPr lang="en-US" b="true" sz="2899">
                <a:solidFill>
                  <a:srgbClr val="010101"/>
                </a:solidFill>
                <a:latin typeface="Montserrat Bold"/>
                <a:ea typeface="Montserrat Bold"/>
                <a:cs typeface="Montserrat Bold"/>
                <a:sym typeface="Montserrat Bold"/>
              </a:rPr>
              <a:t>21520259</a:t>
            </a:r>
          </a:p>
        </p:txBody>
      </p:sp>
      <p:sp>
        <p:nvSpPr>
          <p:cNvPr name="TextBox 16" id="16"/>
          <p:cNvSpPr txBox="true"/>
          <p:nvPr/>
        </p:nvSpPr>
        <p:spPr>
          <a:xfrm rot="0">
            <a:off x="12818374" y="8477537"/>
            <a:ext cx="3435376" cy="917194"/>
          </a:xfrm>
          <a:prstGeom prst="rect">
            <a:avLst/>
          </a:prstGeom>
        </p:spPr>
        <p:txBody>
          <a:bodyPr anchor="t" rtlCol="false" tIns="0" lIns="0" bIns="0" rIns="0">
            <a:spAutoFit/>
          </a:bodyPr>
          <a:lstStyle/>
          <a:p>
            <a:pPr algn="ctr">
              <a:lnSpc>
                <a:spcPts val="3682"/>
              </a:lnSpc>
            </a:pPr>
            <a:r>
              <a:rPr lang="en-US" b="true" sz="2899">
                <a:solidFill>
                  <a:srgbClr val="010101"/>
                </a:solidFill>
                <a:latin typeface="Montserrat Bold"/>
                <a:ea typeface="Montserrat Bold"/>
                <a:cs typeface="Montserrat Bold"/>
                <a:sym typeface="Montserrat Bold"/>
              </a:rPr>
              <a:t>Đỗ Hiền Thảo​</a:t>
            </a:r>
          </a:p>
          <a:p>
            <a:pPr algn="ctr">
              <a:lnSpc>
                <a:spcPts val="3682"/>
              </a:lnSpc>
            </a:pPr>
            <a:r>
              <a:rPr lang="en-US" b="true" sz="2899">
                <a:solidFill>
                  <a:srgbClr val="010101"/>
                </a:solidFill>
                <a:latin typeface="Montserrat Bold"/>
                <a:ea typeface="Montserrat Bold"/>
                <a:cs typeface="Montserrat Bold"/>
                <a:sym typeface="Montserrat Bold"/>
              </a:rPr>
              <a:t>21520460</a:t>
            </a:r>
          </a:p>
        </p:txBody>
      </p:sp>
      <p:sp>
        <p:nvSpPr>
          <p:cNvPr name="TextBox 17" id="17"/>
          <p:cNvSpPr txBox="true"/>
          <p:nvPr/>
        </p:nvSpPr>
        <p:spPr>
          <a:xfrm rot="0">
            <a:off x="9631532" y="5451931"/>
            <a:ext cx="74910" cy="304814"/>
          </a:xfrm>
          <a:prstGeom prst="rect">
            <a:avLst/>
          </a:prstGeom>
        </p:spPr>
        <p:txBody>
          <a:bodyPr anchor="t" rtlCol="false" tIns="0" lIns="0" bIns="0" rIns="0">
            <a:spAutoFit/>
          </a:bodyPr>
          <a:lstStyle/>
          <a:p>
            <a:pPr algn="ctr">
              <a:lnSpc>
                <a:spcPts val="2250"/>
              </a:lnSpc>
              <a:spcBef>
                <a:spcPct val="0"/>
              </a:spcBef>
            </a:pPr>
            <a:r>
              <a:rPr lang="en-US" sz="2250">
                <a:solidFill>
                  <a:srgbClr val="010101"/>
                </a:solidFill>
                <a:latin typeface="Montserrat"/>
                <a:ea typeface="Montserrat"/>
                <a:cs typeface="Montserrat"/>
                <a:sym typeface="Montserrat"/>
              </a:rPr>
              <a:t>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DATASET</a:t>
            </a:r>
          </a:p>
        </p:txBody>
      </p:sp>
      <p:sp>
        <p:nvSpPr>
          <p:cNvPr name="TextBox 4" id="4"/>
          <p:cNvSpPr txBox="true"/>
          <p:nvPr/>
        </p:nvSpPr>
        <p:spPr>
          <a:xfrm rot="0">
            <a:off x="8715435" y="3025734"/>
            <a:ext cx="857131"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3</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Thông tin dataset</a:t>
            </a:r>
          </a:p>
        </p:txBody>
      </p:sp>
      <p:sp>
        <p:nvSpPr>
          <p:cNvPr name="TextBox 9" id="9"/>
          <p:cNvSpPr txBox="true"/>
          <p:nvPr/>
        </p:nvSpPr>
        <p:spPr>
          <a:xfrm rot="0">
            <a:off x="17043875" y="9201150"/>
            <a:ext cx="5945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21</a:t>
            </a:r>
          </a:p>
        </p:txBody>
      </p:sp>
      <p:sp>
        <p:nvSpPr>
          <p:cNvPr name="TextBox 10" id="10"/>
          <p:cNvSpPr txBox="true"/>
          <p:nvPr/>
        </p:nvSpPr>
        <p:spPr>
          <a:xfrm rot="0">
            <a:off x="1450328" y="2476359"/>
            <a:ext cx="15890846" cy="7114853"/>
          </a:xfrm>
          <a:prstGeom prst="rect">
            <a:avLst/>
          </a:prstGeom>
        </p:spPr>
        <p:txBody>
          <a:bodyPr anchor="t" rtlCol="false" tIns="0" lIns="0" bIns="0" rIns="0">
            <a:spAutoFit/>
          </a:bodyPr>
          <a:lstStyle/>
          <a:p>
            <a:pPr algn="just">
              <a:lnSpc>
                <a:spcPts val="6475"/>
              </a:lnSpc>
            </a:pPr>
            <a:r>
              <a:rPr lang="en-US" b="true" sz="3700" spc="222">
                <a:solidFill>
                  <a:srgbClr val="000000"/>
                </a:solidFill>
                <a:latin typeface="Montserrat Medium"/>
                <a:ea typeface="Montserrat Medium"/>
                <a:cs typeface="Montserrat Medium"/>
                <a:sym typeface="Montserrat Medium"/>
              </a:rPr>
              <a:t>· </a:t>
            </a:r>
            <a:r>
              <a:rPr lang="en-US" b="true" sz="3700" spc="222">
                <a:solidFill>
                  <a:srgbClr val="000000"/>
                </a:solidFill>
                <a:latin typeface="Montserrat Bold"/>
                <a:ea typeface="Montserrat Bold"/>
                <a:cs typeface="Montserrat Bold"/>
                <a:sym typeface="Montserrat Bold"/>
              </a:rPr>
              <a:t>Tên dataset :</a:t>
            </a:r>
            <a:r>
              <a:rPr lang="en-US" b="true" sz="3700" spc="222">
                <a:solidFill>
                  <a:srgbClr val="000000"/>
                </a:solidFill>
                <a:latin typeface="Montserrat Medium"/>
                <a:ea typeface="Montserrat Medium"/>
                <a:cs typeface="Montserrat Medium"/>
                <a:sym typeface="Montserrat Medium"/>
              </a:rPr>
              <a:t> NSL-KDD</a:t>
            </a:r>
          </a:p>
          <a:p>
            <a:pPr algn="just">
              <a:lnSpc>
                <a:spcPts val="6475"/>
              </a:lnSpc>
            </a:pPr>
            <a:r>
              <a:rPr lang="en-US" b="true" sz="3700" spc="222">
                <a:solidFill>
                  <a:srgbClr val="000000"/>
                </a:solidFill>
                <a:latin typeface="Montserrat Medium"/>
                <a:ea typeface="Montserrat Medium"/>
                <a:cs typeface="Montserrat Medium"/>
                <a:sym typeface="Montserrat Medium"/>
              </a:rPr>
              <a:t>· </a:t>
            </a:r>
            <a:r>
              <a:rPr lang="en-US" b="true" sz="3700" spc="222">
                <a:solidFill>
                  <a:srgbClr val="000000"/>
                </a:solidFill>
                <a:latin typeface="Montserrat Bold"/>
                <a:ea typeface="Montserrat Bold"/>
                <a:cs typeface="Montserrat Bold"/>
                <a:sym typeface="Montserrat Bold"/>
              </a:rPr>
              <a:t>Thông tin chung dataset :</a:t>
            </a:r>
            <a:r>
              <a:rPr lang="en-US" b="true" sz="3700" spc="222">
                <a:solidFill>
                  <a:srgbClr val="000000"/>
                </a:solidFill>
                <a:latin typeface="Montserrat Medium"/>
                <a:ea typeface="Montserrat Medium"/>
                <a:cs typeface="Montserrat Medium"/>
                <a:sym typeface="Montserrat Medium"/>
              </a:rPr>
              <a:t> NSL-KDD là một tập dữ liệu tiêu chuẩn được thiết kế để đánh giá hiệu suất của các hệ thống phát hiện xâm nhập (IDS). NSL-KDD thường được sử dụng để thử nghiệm các thuật toán Machine Learning và Deep Learning trong lĩnh vực an ninh mạng.</a:t>
            </a:r>
          </a:p>
          <a:p>
            <a:pPr algn="just" marL="734074" indent="-367037" lvl="1">
              <a:lnSpc>
                <a:spcPts val="5950"/>
              </a:lnSpc>
              <a:buFont typeface="Arial"/>
              <a:buChar char="•"/>
            </a:pPr>
            <a:r>
              <a:rPr lang="en-US" b="true" sz="3400" spc="204">
                <a:solidFill>
                  <a:srgbClr val="000000"/>
                </a:solidFill>
                <a:latin typeface="Montserrat Medium"/>
                <a:ea typeface="Montserrat Medium"/>
                <a:cs typeface="Montserrat Medium"/>
                <a:sym typeface="Montserrat Medium"/>
              </a:rPr>
              <a:t>Có</a:t>
            </a:r>
            <a:r>
              <a:rPr lang="en-US" b="true" sz="3400" spc="204">
                <a:solidFill>
                  <a:srgbClr val="000000"/>
                </a:solidFill>
                <a:latin typeface="Montserrat Bold"/>
                <a:ea typeface="Montserrat Bold"/>
                <a:cs typeface="Montserrat Bold"/>
                <a:sym typeface="Montserrat Bold"/>
              </a:rPr>
              <a:t> 4 lớp tấn công</a:t>
            </a:r>
            <a:r>
              <a:rPr lang="en-US" b="true" sz="3400" spc="204">
                <a:solidFill>
                  <a:srgbClr val="000000"/>
                </a:solidFill>
                <a:latin typeface="Montserrat Medium"/>
                <a:ea typeface="Montserrat Medium"/>
                <a:cs typeface="Montserrat Medium"/>
                <a:sym typeface="Montserrat Medium"/>
              </a:rPr>
              <a:t> bao gồm: Tấn công từ chối dịch vụ (Denial of Services – DoS), Do thám (Probe), User to Root (U2R) và Remote to Local (R2L).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Thông tin dataset</a:t>
            </a:r>
          </a:p>
        </p:txBody>
      </p:sp>
      <p:sp>
        <p:nvSpPr>
          <p:cNvPr name="TextBox 9" id="9"/>
          <p:cNvSpPr txBox="true"/>
          <p:nvPr/>
        </p:nvSpPr>
        <p:spPr>
          <a:xfrm rot="0">
            <a:off x="16986903" y="9201150"/>
            <a:ext cx="7085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22</a:t>
            </a:r>
          </a:p>
        </p:txBody>
      </p:sp>
      <p:sp>
        <p:nvSpPr>
          <p:cNvPr name="TextBox 10" id="10"/>
          <p:cNvSpPr txBox="true"/>
          <p:nvPr/>
        </p:nvSpPr>
        <p:spPr>
          <a:xfrm rot="0">
            <a:off x="1028700" y="3189923"/>
            <a:ext cx="16673471" cy="3488182"/>
          </a:xfrm>
          <a:prstGeom prst="rect">
            <a:avLst/>
          </a:prstGeom>
        </p:spPr>
        <p:txBody>
          <a:bodyPr anchor="t" rtlCol="false" tIns="0" lIns="0" bIns="0" rIns="0">
            <a:spAutoFit/>
          </a:bodyPr>
          <a:lstStyle/>
          <a:p>
            <a:pPr algn="l">
              <a:lnSpc>
                <a:spcPts val="5623"/>
              </a:lnSpc>
            </a:pPr>
            <a:r>
              <a:rPr lang="en-US" b="true" sz="3699" spc="221">
                <a:solidFill>
                  <a:srgbClr val="000000"/>
                </a:solidFill>
                <a:latin typeface="Montserrat Medium"/>
                <a:ea typeface="Montserrat Medium"/>
                <a:cs typeface="Montserrat Medium"/>
                <a:sym typeface="Montserrat Medium"/>
              </a:rPr>
              <a:t>· </a:t>
            </a:r>
            <a:r>
              <a:rPr lang="en-US" b="true" sz="3699" spc="221">
                <a:solidFill>
                  <a:srgbClr val="000000"/>
                </a:solidFill>
                <a:latin typeface="Montserrat Bold"/>
                <a:ea typeface="Montserrat Bold"/>
                <a:cs typeface="Montserrat Bold"/>
                <a:sym typeface="Montserrat Bold"/>
              </a:rPr>
              <a:t>Nguồn dataset : </a:t>
            </a:r>
            <a:r>
              <a:rPr lang="en-US" b="true" sz="3699" spc="221">
                <a:solidFill>
                  <a:srgbClr val="000000"/>
                </a:solidFill>
                <a:latin typeface="Montserrat Medium"/>
                <a:ea typeface="Montserrat Medium"/>
                <a:cs typeface="Montserrat Medium"/>
                <a:sym typeface="Montserrat Medium"/>
              </a:rPr>
              <a:t>https://www.kaggle.com/code/eneskosar19/intrusion-detection-system-nsl-kdd/input</a:t>
            </a:r>
          </a:p>
          <a:p>
            <a:pPr algn="l">
              <a:lnSpc>
                <a:spcPts val="5623"/>
              </a:lnSpc>
            </a:pPr>
            <a:r>
              <a:rPr lang="en-US" b="true" sz="3699" spc="221">
                <a:solidFill>
                  <a:srgbClr val="000000"/>
                </a:solidFill>
                <a:latin typeface="Montserrat Medium"/>
                <a:ea typeface="Montserrat Medium"/>
                <a:cs typeface="Montserrat Medium"/>
                <a:sym typeface="Montserrat Medium"/>
              </a:rPr>
              <a:t>· </a:t>
            </a:r>
            <a:r>
              <a:rPr lang="en-US" b="true" sz="3699" spc="221">
                <a:solidFill>
                  <a:srgbClr val="000000"/>
                </a:solidFill>
                <a:latin typeface="Montserrat Bold"/>
                <a:ea typeface="Montserrat Bold"/>
                <a:cs typeface="Montserrat Bold"/>
                <a:sym typeface="Montserrat Bold"/>
              </a:rPr>
              <a:t>Kích thước dataset :</a:t>
            </a:r>
            <a:r>
              <a:rPr lang="en-US" b="true" sz="3699" spc="221">
                <a:solidFill>
                  <a:srgbClr val="000000"/>
                </a:solidFill>
                <a:latin typeface="Montserrat Medium"/>
                <a:ea typeface="Montserrat Medium"/>
                <a:cs typeface="Montserrat Medium"/>
                <a:sym typeface="Montserrat Medium"/>
              </a:rPr>
              <a:t> Có tổng cộng </a:t>
            </a:r>
            <a:r>
              <a:rPr lang="en-US" b="true" sz="3699" spc="221">
                <a:solidFill>
                  <a:srgbClr val="000000"/>
                </a:solidFill>
                <a:latin typeface="Montserrat Bold"/>
                <a:ea typeface="Montserrat Bold"/>
                <a:cs typeface="Montserrat Bold"/>
                <a:sym typeface="Montserrat Bold"/>
              </a:rPr>
              <a:t>125972 </a:t>
            </a:r>
            <a:r>
              <a:rPr lang="en-US" b="true" sz="3699" spc="221">
                <a:solidFill>
                  <a:srgbClr val="000000"/>
                </a:solidFill>
                <a:latin typeface="Montserrat Medium"/>
                <a:ea typeface="Montserrat Medium"/>
                <a:cs typeface="Montserrat Medium"/>
                <a:sym typeface="Montserrat Medium"/>
              </a:rPr>
              <a:t>hàng dữ liệu và </a:t>
            </a:r>
            <a:r>
              <a:rPr lang="en-US" b="true" sz="3699" spc="221">
                <a:solidFill>
                  <a:srgbClr val="000000"/>
                </a:solidFill>
                <a:latin typeface="Montserrat Bold"/>
                <a:ea typeface="Montserrat Bold"/>
                <a:cs typeface="Montserrat Bold"/>
                <a:sym typeface="Montserrat Bold"/>
              </a:rPr>
              <a:t>43</a:t>
            </a:r>
            <a:r>
              <a:rPr lang="en-US" b="true" sz="3699" spc="221">
                <a:solidFill>
                  <a:srgbClr val="000000"/>
                </a:solidFill>
                <a:latin typeface="Montserrat Medium"/>
                <a:ea typeface="Montserrat Medium"/>
                <a:cs typeface="Montserrat Medium"/>
                <a:sym typeface="Montserrat Medium"/>
              </a:rPr>
              <a:t> cột thuộc tính.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693887" y="6477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Mô tả thuộc tính quan trọng</a:t>
            </a:r>
          </a:p>
        </p:txBody>
      </p:sp>
      <p:sp>
        <p:nvSpPr>
          <p:cNvPr name="TextBox 9" id="9"/>
          <p:cNvSpPr txBox="true"/>
          <p:nvPr/>
        </p:nvSpPr>
        <p:spPr>
          <a:xfrm rot="0">
            <a:off x="16987439" y="9201150"/>
            <a:ext cx="70746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23</a:t>
            </a:r>
          </a:p>
        </p:txBody>
      </p:sp>
      <p:graphicFrame>
        <p:nvGraphicFramePr>
          <p:cNvPr name="Table 10" id="10"/>
          <p:cNvGraphicFramePr>
            <a:graphicFrameLocks noGrp="true"/>
          </p:cNvGraphicFramePr>
          <p:nvPr/>
        </p:nvGraphicFramePr>
        <p:xfrm>
          <a:off x="834643" y="1028700"/>
          <a:ext cx="16145533" cy="9354872"/>
        </p:xfrm>
        <a:graphic>
          <a:graphicData uri="http://schemas.openxmlformats.org/drawingml/2006/table">
            <a:tbl>
              <a:tblPr/>
              <a:tblGrid>
                <a:gridCol w="2302952"/>
                <a:gridCol w="2969904"/>
                <a:gridCol w="5806264"/>
                <a:gridCol w="5066413"/>
              </a:tblGrid>
              <a:tr h="1450754">
                <a:tc>
                  <a:txBody>
                    <a:bodyPr anchor="t" rtlCol="false"/>
                    <a:lstStyle/>
                    <a:p>
                      <a:pPr algn="ctr">
                        <a:lnSpc>
                          <a:spcPts val="2800"/>
                        </a:lnSpc>
                        <a:defRPr/>
                      </a:pPr>
                      <a:endParaRPr lang="en-US" sz="1100"/>
                    </a:p>
                    <a:p>
                      <a:pPr algn="ctr">
                        <a:lnSpc>
                          <a:spcPts val="2800"/>
                        </a:lnSpc>
                      </a:pPr>
                      <a:r>
                        <a:rPr lang="en-US" sz="2000" b="true">
                          <a:solidFill>
                            <a:srgbClr val="FFFFFF"/>
                          </a:solidFill>
                          <a:latin typeface="Montserrat Bold"/>
                          <a:ea typeface="Montserrat Bold"/>
                          <a:cs typeface="Montserrat Bold"/>
                          <a:sym typeface="Montserrat Bold"/>
                        </a:rPr>
                        <a:t>  STT</a:t>
                      </a:r>
                    </a:p>
                    <a:p>
                      <a:pPr algn="ctr">
                        <a:lnSpc>
                          <a:spcPts val="2800"/>
                        </a:lnSpc>
                      </a:pPr>
                      <a:r>
                        <a:rPr lang="en-US" sz="2000" b="true">
                          <a:solidFill>
                            <a:srgbClr val="FFFFFF"/>
                          </a:solidFill>
                          <a:latin typeface="Montserrat Bold"/>
                          <a:ea typeface="Montserrat Bold"/>
                          <a:cs typeface="Montserrat Bold"/>
                          <a:sym typeface="Montserrat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c>
                  <a:txBody>
                    <a:bodyPr anchor="t" rtlCol="false"/>
                    <a:lstStyle/>
                    <a:p>
                      <a:pPr algn="ctr">
                        <a:lnSpc>
                          <a:spcPts val="2800"/>
                        </a:lnSpc>
                        <a:defRPr/>
                      </a:pPr>
                      <a:endParaRPr lang="en-US" sz="1100"/>
                    </a:p>
                    <a:p>
                      <a:pPr algn="ctr">
                        <a:lnSpc>
                          <a:spcPts val="2800"/>
                        </a:lnSpc>
                      </a:pPr>
                      <a:r>
                        <a:rPr lang="en-US" sz="2000" b="true">
                          <a:solidFill>
                            <a:srgbClr val="FFFFFF"/>
                          </a:solidFill>
                          <a:latin typeface="Montserrat Bold"/>
                          <a:ea typeface="Montserrat Bold"/>
                          <a:cs typeface="Montserrat Bold"/>
                          <a:sym typeface="Montserrat Bold"/>
                        </a:rPr>
                        <a:t>  Tên thuộc tính</a:t>
                      </a:r>
                    </a:p>
                    <a:p>
                      <a:pPr algn="ctr">
                        <a:lnSpc>
                          <a:spcPts val="2800"/>
                        </a:lnSpc>
                      </a:pPr>
                      <a:r>
                        <a:rPr lang="en-US" sz="2000" b="true">
                          <a:solidFill>
                            <a:srgbClr val="FFFFFF"/>
                          </a:solidFill>
                          <a:latin typeface="Montserrat Bold"/>
                          <a:ea typeface="Montserrat Bold"/>
                          <a:cs typeface="Montserrat Bold"/>
                          <a:sym typeface="Montserrat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c>
                  <a:txBody>
                    <a:bodyPr anchor="t" rtlCol="false"/>
                    <a:lstStyle/>
                    <a:p>
                      <a:pPr algn="ctr">
                        <a:lnSpc>
                          <a:spcPts val="2800"/>
                        </a:lnSpc>
                        <a:defRPr/>
                      </a:pPr>
                      <a:endParaRPr lang="en-US" sz="1100"/>
                    </a:p>
                    <a:p>
                      <a:pPr algn="ctr">
                        <a:lnSpc>
                          <a:spcPts val="2800"/>
                        </a:lnSpc>
                      </a:pPr>
                      <a:r>
                        <a:rPr lang="en-US" sz="2000" b="true">
                          <a:solidFill>
                            <a:srgbClr val="FFFFFF"/>
                          </a:solidFill>
                          <a:latin typeface="Montserrat Bold"/>
                          <a:ea typeface="Montserrat Bold"/>
                          <a:cs typeface="Montserrat Bold"/>
                          <a:sym typeface="Montserrat Bold"/>
                        </a:rPr>
                        <a:t>  Ý nghĩa</a:t>
                      </a:r>
                    </a:p>
                    <a:p>
                      <a:pPr algn="ctr">
                        <a:lnSpc>
                          <a:spcPts val="2800"/>
                        </a:lnSpc>
                      </a:pPr>
                      <a:r>
                        <a:rPr lang="en-US" sz="2000" b="true">
                          <a:solidFill>
                            <a:srgbClr val="FFFFFF"/>
                          </a:solidFill>
                          <a:latin typeface="Montserrat Bold"/>
                          <a:ea typeface="Montserrat Bold"/>
                          <a:cs typeface="Montserrat Bold"/>
                          <a:sym typeface="Montserrat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c>
                  <a:txBody>
                    <a:bodyPr anchor="t" rtlCol="false"/>
                    <a:lstStyle/>
                    <a:p>
                      <a:pPr algn="ctr">
                        <a:lnSpc>
                          <a:spcPts val="2800"/>
                        </a:lnSpc>
                        <a:defRPr/>
                      </a:pPr>
                      <a:endParaRPr lang="en-US" sz="1100"/>
                    </a:p>
                    <a:p>
                      <a:pPr algn="ctr">
                        <a:lnSpc>
                          <a:spcPts val="2800"/>
                        </a:lnSpc>
                      </a:pPr>
                      <a:r>
                        <a:rPr lang="en-US" sz="2000" b="true">
                          <a:solidFill>
                            <a:srgbClr val="FFFFFF"/>
                          </a:solidFill>
                          <a:latin typeface="Montserrat Bold"/>
                          <a:ea typeface="Montserrat Bold"/>
                          <a:cs typeface="Montserrat Bold"/>
                          <a:sym typeface="Montserrat Bold"/>
                        </a:rPr>
                        <a:t>  Loại dữ liệu</a:t>
                      </a:r>
                    </a:p>
                    <a:p>
                      <a:pPr algn="ctr">
                        <a:lnSpc>
                          <a:spcPts val="2800"/>
                        </a:lnSpc>
                      </a:pPr>
                      <a:r>
                        <a:rPr lang="en-US" sz="2000" b="true">
                          <a:solidFill>
                            <a:srgbClr val="FFFFFF"/>
                          </a:solidFill>
                          <a:latin typeface="Montserrat Bold"/>
                          <a:ea typeface="Montserrat Bold"/>
                          <a:cs typeface="Montserrat Bold"/>
                          <a:sym typeface="Montserrat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r>
              <a:tr h="1550620">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1</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800"/>
                        </a:lnSpc>
                        <a:defRPr/>
                      </a:pPr>
                      <a:endParaRPr lang="en-US" sz="1100"/>
                    </a:p>
                    <a:p>
                      <a:pPr algn="ctr">
                        <a:lnSpc>
                          <a:spcPts val="2800"/>
                        </a:lnSpc>
                      </a:pPr>
                      <a:r>
                        <a:rPr lang="en-US" sz="2000" b="true">
                          <a:solidFill>
                            <a:srgbClr val="000000"/>
                          </a:solidFill>
                          <a:latin typeface="Montserrat Semi-Bold"/>
                          <a:ea typeface="Montserrat Semi-Bold"/>
                          <a:cs typeface="Montserrat Semi-Bold"/>
                          <a:sym typeface="Montserrat Semi-Bold"/>
                        </a:rPr>
                        <a:t>  duration</a:t>
                      </a:r>
                    </a:p>
                    <a:p>
                      <a:pPr algn="ctr">
                        <a:lnSpc>
                          <a:spcPts val="2800"/>
                        </a:lnSpc>
                      </a:pPr>
                      <a:r>
                        <a:rPr lang="en-US" sz="20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Thời gian kết nối (tính bằng giây).</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Numeric</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651187">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2</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protocol_type</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Loại giao thức được sử dụng   (tcp, udp, icmp).</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Categorical</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651187">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3</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service</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Dịch vụ mạng mà kết nối yêu cầu (http, ftp, smtp, ...)</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Categorical</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399936">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4</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flag</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Trạng thái của kết nối (SF, REJ, RSTO, ...)</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Categorical</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651187">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5</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src_bytes</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Số byte được gửi từ nguồn đến đích trong kết nối.</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19"/>
                        </a:lnSpc>
                        <a:defRPr/>
                      </a:pPr>
                      <a:r>
                        <a:rPr lang="en-US" b="true" sz="1799">
                          <a:solidFill>
                            <a:srgbClr val="000000"/>
                          </a:solidFill>
                          <a:latin typeface="Arimo Bold"/>
                          <a:ea typeface="Arimo Bold"/>
                          <a:cs typeface="Arimo Bold"/>
                          <a:sym typeface="Arimo Bold"/>
                        </a:rPr>
                        <a:t> Numeric</a:t>
                      </a:r>
                      <a:endParaRPr lang="en-US" sz="1100"/>
                    </a:p>
                    <a:p>
                      <a:pPr algn="ctr">
                        <a:lnSpc>
                          <a:spcPts val="2519"/>
                        </a:lnSpc>
                      </a:pPr>
                      <a:r>
                        <a:rPr lang="en-US" b="true" sz="1799">
                          <a:solidFill>
                            <a:srgbClr val="000000"/>
                          </a:solidFill>
                          <a:latin typeface="Arimo Bold"/>
                          <a:ea typeface="Arimo Bold"/>
                          <a:cs typeface="Arimo Bold"/>
                          <a:sym typeface="Arimo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bl>
          </a:graphicData>
        </a:graphic>
      </p:graphicFrame>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aphicFrame>
        <p:nvGraphicFramePr>
          <p:cNvPr name="Table 8" id="8"/>
          <p:cNvGraphicFramePr>
            <a:graphicFrameLocks noGrp="true"/>
          </p:cNvGraphicFramePr>
          <p:nvPr/>
        </p:nvGraphicFramePr>
        <p:xfrm>
          <a:off x="1273696" y="1241069"/>
          <a:ext cx="14391473" cy="9045931"/>
        </p:xfrm>
        <a:graphic>
          <a:graphicData uri="http://schemas.openxmlformats.org/drawingml/2006/table">
            <a:tbl>
              <a:tblPr/>
              <a:tblGrid>
                <a:gridCol w="2052758"/>
                <a:gridCol w="2647252"/>
                <a:gridCol w="5175468"/>
                <a:gridCol w="4515995"/>
              </a:tblGrid>
              <a:tr h="1804024">
                <a:tc>
                  <a:txBody>
                    <a:bodyPr anchor="t" rtlCol="false"/>
                    <a:lstStyle/>
                    <a:p>
                      <a:pPr algn="ctr">
                        <a:lnSpc>
                          <a:spcPts val="2799"/>
                        </a:lnSpc>
                        <a:defRPr/>
                      </a:pPr>
                      <a:endParaRPr lang="en-US" sz="1100"/>
                    </a:p>
                    <a:p>
                      <a:pPr algn="ctr">
                        <a:lnSpc>
                          <a:spcPts val="2799"/>
                        </a:lnSpc>
                      </a:pPr>
                      <a:r>
                        <a:rPr lang="en-US" sz="1999" b="true">
                          <a:solidFill>
                            <a:srgbClr val="FFFFFF"/>
                          </a:solidFill>
                          <a:latin typeface="Montserrat Bold"/>
                          <a:ea typeface="Montserrat Bold"/>
                          <a:cs typeface="Montserrat Bold"/>
                          <a:sym typeface="Montserrat Bold"/>
                        </a:rPr>
                        <a:t>  STT</a:t>
                      </a:r>
                    </a:p>
                    <a:p>
                      <a:pPr algn="ctr">
                        <a:lnSpc>
                          <a:spcPts val="2799"/>
                        </a:lnSpc>
                      </a:pPr>
                      <a:r>
                        <a:rPr lang="en-US" sz="1999" b="true">
                          <a:solidFill>
                            <a:srgbClr val="FFFFFF"/>
                          </a:solidFill>
                          <a:latin typeface="Montserrat Bold"/>
                          <a:ea typeface="Montserrat Bold"/>
                          <a:cs typeface="Montserrat Bold"/>
                          <a:sym typeface="Montserrat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c>
                  <a:txBody>
                    <a:bodyPr anchor="t" rtlCol="false"/>
                    <a:lstStyle/>
                    <a:p>
                      <a:pPr algn="ctr">
                        <a:lnSpc>
                          <a:spcPts val="2799"/>
                        </a:lnSpc>
                        <a:defRPr/>
                      </a:pPr>
                      <a:endParaRPr lang="en-US" sz="1100"/>
                    </a:p>
                    <a:p>
                      <a:pPr algn="ctr">
                        <a:lnSpc>
                          <a:spcPts val="2799"/>
                        </a:lnSpc>
                      </a:pPr>
                      <a:r>
                        <a:rPr lang="en-US" sz="1999" b="true">
                          <a:solidFill>
                            <a:srgbClr val="FFFFFF"/>
                          </a:solidFill>
                          <a:latin typeface="Montserrat Bold"/>
                          <a:ea typeface="Montserrat Bold"/>
                          <a:cs typeface="Montserrat Bold"/>
                          <a:sym typeface="Montserrat Bold"/>
                        </a:rPr>
                        <a:t>  Tên thuộc tính</a:t>
                      </a:r>
                    </a:p>
                    <a:p>
                      <a:pPr algn="ctr">
                        <a:lnSpc>
                          <a:spcPts val="2799"/>
                        </a:lnSpc>
                      </a:pPr>
                      <a:r>
                        <a:rPr lang="en-US" sz="1999" b="true">
                          <a:solidFill>
                            <a:srgbClr val="FFFFFF"/>
                          </a:solidFill>
                          <a:latin typeface="Montserrat Bold"/>
                          <a:ea typeface="Montserrat Bold"/>
                          <a:cs typeface="Montserrat Bold"/>
                          <a:sym typeface="Montserrat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c>
                  <a:txBody>
                    <a:bodyPr anchor="t" rtlCol="false"/>
                    <a:lstStyle/>
                    <a:p>
                      <a:pPr algn="ctr">
                        <a:lnSpc>
                          <a:spcPts val="2799"/>
                        </a:lnSpc>
                        <a:defRPr/>
                      </a:pPr>
                      <a:endParaRPr lang="en-US" sz="1100"/>
                    </a:p>
                    <a:p>
                      <a:pPr algn="ctr">
                        <a:lnSpc>
                          <a:spcPts val="2799"/>
                        </a:lnSpc>
                      </a:pPr>
                      <a:r>
                        <a:rPr lang="en-US" sz="1999" b="true">
                          <a:solidFill>
                            <a:srgbClr val="FFFFFF"/>
                          </a:solidFill>
                          <a:latin typeface="Montserrat Bold"/>
                          <a:ea typeface="Montserrat Bold"/>
                          <a:cs typeface="Montserrat Bold"/>
                          <a:sym typeface="Montserrat Bold"/>
                        </a:rPr>
                        <a:t>  Ý nghĩa</a:t>
                      </a:r>
                    </a:p>
                    <a:p>
                      <a:pPr algn="ctr">
                        <a:lnSpc>
                          <a:spcPts val="2799"/>
                        </a:lnSpc>
                      </a:pPr>
                      <a:r>
                        <a:rPr lang="en-US" sz="1999" b="true">
                          <a:solidFill>
                            <a:srgbClr val="FFFFFF"/>
                          </a:solidFill>
                          <a:latin typeface="Montserrat Bold"/>
                          <a:ea typeface="Montserrat Bold"/>
                          <a:cs typeface="Montserrat Bold"/>
                          <a:sym typeface="Montserrat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c>
                  <a:txBody>
                    <a:bodyPr anchor="t" rtlCol="false"/>
                    <a:lstStyle/>
                    <a:p>
                      <a:pPr algn="ctr">
                        <a:lnSpc>
                          <a:spcPts val="2799"/>
                        </a:lnSpc>
                        <a:defRPr/>
                      </a:pPr>
                      <a:endParaRPr lang="en-US" sz="1100"/>
                    </a:p>
                    <a:p>
                      <a:pPr algn="ctr">
                        <a:lnSpc>
                          <a:spcPts val="2799"/>
                        </a:lnSpc>
                      </a:pPr>
                      <a:r>
                        <a:rPr lang="en-US" sz="1999" b="true">
                          <a:solidFill>
                            <a:srgbClr val="FFFFFF"/>
                          </a:solidFill>
                          <a:latin typeface="Montserrat Bold"/>
                          <a:ea typeface="Montserrat Bold"/>
                          <a:cs typeface="Montserrat Bold"/>
                          <a:sym typeface="Montserrat Bold"/>
                        </a:rPr>
                        <a:t>  Loại</a:t>
                      </a:r>
                    </a:p>
                    <a:p>
                      <a:pPr algn="ctr">
                        <a:lnSpc>
                          <a:spcPts val="2799"/>
                        </a:lnSpc>
                      </a:pPr>
                      <a:r>
                        <a:rPr lang="en-US" sz="1999" b="true">
                          <a:solidFill>
                            <a:srgbClr val="FFFFFF"/>
                          </a:solidFill>
                          <a:latin typeface="Montserrat Bold"/>
                          <a:ea typeface="Montserrat Bold"/>
                          <a:cs typeface="Montserrat Bold"/>
                          <a:sym typeface="Montserrat Bold"/>
                        </a:rPr>
                        <a:t>  dữ liệu</a:t>
                      </a:r>
                    </a:p>
                    <a:p>
                      <a:pPr algn="ctr">
                        <a:lnSpc>
                          <a:spcPts val="2799"/>
                        </a:lnSpc>
                      </a:pPr>
                      <a:r>
                        <a:rPr lang="en-US" sz="1999" b="true">
                          <a:solidFill>
                            <a:srgbClr val="FFFFFF"/>
                          </a:solidFill>
                          <a:latin typeface="Montserrat Bold"/>
                          <a:ea typeface="Montserrat Bold"/>
                          <a:cs typeface="Montserrat Bold"/>
                          <a:sym typeface="Montserrat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r>
              <a:tr h="1973011">
                <a:tc>
                  <a:txBody>
                    <a:bodyPr anchor="t" rtlCol="false"/>
                    <a:lstStyle/>
                    <a:p>
                      <a:pPr algn="ctr">
                        <a:lnSpc>
                          <a:spcPts val="2520"/>
                        </a:lnSpc>
                        <a:defRPr/>
                      </a:pPr>
                      <a:r>
                        <a:rPr lang="en-US" sz="1800" b="true">
                          <a:solidFill>
                            <a:srgbClr val="000000"/>
                          </a:solidFill>
                          <a:latin typeface="Montserrat Semi-Bold"/>
                          <a:ea typeface="Montserrat Semi-Bold"/>
                          <a:cs typeface="Montserrat Semi-Bold"/>
                          <a:sym typeface="Montserrat Semi-Bold"/>
                        </a:rPr>
                        <a:t>6</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hot</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Số lượng các hành động "hot" (đáng ngờ), ví dụ như gọi hệ thống (system calls).</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Numeric</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336314">
                <a:tc>
                  <a:txBody>
                    <a:bodyPr anchor="t" rtlCol="false"/>
                    <a:lstStyle/>
                    <a:p>
                      <a:pPr algn="ctr">
                        <a:lnSpc>
                          <a:spcPts val="2520"/>
                        </a:lnSpc>
                        <a:defRPr/>
                      </a:pPr>
                      <a:r>
                        <a:rPr lang="en-US" sz="1800" b="true">
                          <a:solidFill>
                            <a:srgbClr val="000000"/>
                          </a:solidFill>
                          <a:latin typeface="Montserrat Semi-Bold"/>
                          <a:ea typeface="Montserrat Semi-Bold"/>
                          <a:cs typeface="Montserrat Semi-Bold"/>
                          <a:sym typeface="Montserrat Semi-Bold"/>
                        </a:rPr>
                        <a:t>7</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num_failed_logins</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Số lần đăng nhập không thành công.</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Numeric</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966291">
                <a:tc>
                  <a:txBody>
                    <a:bodyPr anchor="t" rtlCol="false"/>
                    <a:lstStyle/>
                    <a:p>
                      <a:pPr algn="ctr">
                        <a:lnSpc>
                          <a:spcPts val="2520"/>
                        </a:lnSpc>
                        <a:defRPr/>
                      </a:pPr>
                      <a:r>
                        <a:rPr lang="en-US" sz="1800" b="true">
                          <a:solidFill>
                            <a:srgbClr val="000000"/>
                          </a:solidFill>
                          <a:latin typeface="Montserrat Semi-Bold"/>
                          <a:ea typeface="Montserrat Semi-Bold"/>
                          <a:cs typeface="Montserrat Semi-Bold"/>
                          <a:sym typeface="Montserrat Semi-Bold"/>
                        </a:rPr>
                        <a:t>8</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logged_in</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Cờ đánh dấu xem kết nối đã đăng nhập thành công hay chưa (1: đã đăng nhập, 0: chưa).</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Binary</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966291">
                <a:tc>
                  <a:txBody>
                    <a:bodyPr anchor="t" rtlCol="false"/>
                    <a:lstStyle/>
                    <a:p>
                      <a:pPr algn="ctr">
                        <a:lnSpc>
                          <a:spcPts val="2520"/>
                        </a:lnSpc>
                        <a:defRPr/>
                      </a:pPr>
                      <a:r>
                        <a:rPr lang="en-US" sz="1800" b="true">
                          <a:solidFill>
                            <a:srgbClr val="000000"/>
                          </a:solidFill>
                          <a:latin typeface="Montserrat Semi-Bold"/>
                          <a:ea typeface="Montserrat Semi-Bold"/>
                          <a:cs typeface="Montserrat Semi-Bold"/>
                          <a:sym typeface="Montserrat Semi-Bold"/>
                        </a:rPr>
                        <a:t>9</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num_compromised</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Số lượng các phiên (session) bị xâm phạm.</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Numeric</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bl>
          </a:graphicData>
        </a:graphic>
      </p:graphicFrame>
      <p:sp>
        <p:nvSpPr>
          <p:cNvPr name="TextBox 9" id="9"/>
          <p:cNvSpPr txBox="true"/>
          <p:nvPr/>
        </p:nvSpPr>
        <p:spPr>
          <a:xfrm rot="0">
            <a:off x="693887" y="6477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Mô tả thuộc tính quan trọng</a:t>
            </a:r>
          </a:p>
        </p:txBody>
      </p:sp>
      <p:sp>
        <p:nvSpPr>
          <p:cNvPr name="TextBox 10" id="10"/>
          <p:cNvSpPr txBox="true"/>
          <p:nvPr/>
        </p:nvSpPr>
        <p:spPr>
          <a:xfrm rot="0">
            <a:off x="16960352" y="9201150"/>
            <a:ext cx="76164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aphicFrame>
        <p:nvGraphicFramePr>
          <p:cNvPr name="Table 8" id="8"/>
          <p:cNvGraphicFramePr>
            <a:graphicFrameLocks noGrp="true"/>
          </p:cNvGraphicFramePr>
          <p:nvPr/>
        </p:nvGraphicFramePr>
        <p:xfrm>
          <a:off x="1526918" y="1247775"/>
          <a:ext cx="15234163" cy="9039225"/>
        </p:xfrm>
        <a:graphic>
          <a:graphicData uri="http://schemas.openxmlformats.org/drawingml/2006/table">
            <a:tbl>
              <a:tblPr/>
              <a:tblGrid>
                <a:gridCol w="2172956"/>
                <a:gridCol w="2802262"/>
                <a:gridCol w="5478517"/>
                <a:gridCol w="4780428"/>
              </a:tblGrid>
              <a:tr h="1804027">
                <a:tc>
                  <a:txBody>
                    <a:bodyPr anchor="t" rtlCol="false"/>
                    <a:lstStyle/>
                    <a:p>
                      <a:pPr algn="ctr">
                        <a:lnSpc>
                          <a:spcPts val="2799"/>
                        </a:lnSpc>
                        <a:defRPr/>
                      </a:pPr>
                      <a:endParaRPr lang="en-US" sz="1100"/>
                    </a:p>
                    <a:p>
                      <a:pPr algn="ctr">
                        <a:lnSpc>
                          <a:spcPts val="2799"/>
                        </a:lnSpc>
                      </a:pPr>
                      <a:r>
                        <a:rPr lang="en-US" sz="1999" b="true">
                          <a:solidFill>
                            <a:srgbClr val="FFFFFF"/>
                          </a:solidFill>
                          <a:latin typeface="Montserrat Semi-Bold"/>
                          <a:ea typeface="Montserrat Semi-Bold"/>
                          <a:cs typeface="Montserrat Semi-Bold"/>
                          <a:sym typeface="Montserrat Semi-Bold"/>
                        </a:rPr>
                        <a:t>  STT</a:t>
                      </a:r>
                    </a:p>
                    <a:p>
                      <a:pPr algn="ctr">
                        <a:lnSpc>
                          <a:spcPts val="2799"/>
                        </a:lnSpc>
                      </a:pPr>
                      <a:r>
                        <a:rPr lang="en-US" sz="1999" b="true">
                          <a:solidFill>
                            <a:srgbClr val="FFFFFF"/>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c>
                  <a:txBody>
                    <a:bodyPr anchor="t" rtlCol="false"/>
                    <a:lstStyle/>
                    <a:p>
                      <a:pPr algn="ctr">
                        <a:lnSpc>
                          <a:spcPts val="2799"/>
                        </a:lnSpc>
                        <a:defRPr/>
                      </a:pPr>
                      <a:endParaRPr lang="en-US" sz="1100"/>
                    </a:p>
                    <a:p>
                      <a:pPr algn="ctr">
                        <a:lnSpc>
                          <a:spcPts val="2799"/>
                        </a:lnSpc>
                      </a:pPr>
                      <a:r>
                        <a:rPr lang="en-US" sz="1999" b="true">
                          <a:solidFill>
                            <a:srgbClr val="FFFFFF"/>
                          </a:solidFill>
                          <a:latin typeface="Montserrat Semi-Bold"/>
                          <a:ea typeface="Montserrat Semi-Bold"/>
                          <a:cs typeface="Montserrat Semi-Bold"/>
                          <a:sym typeface="Montserrat Semi-Bold"/>
                        </a:rPr>
                        <a:t>  Tên thuộc tính</a:t>
                      </a:r>
                    </a:p>
                    <a:p>
                      <a:pPr algn="ctr">
                        <a:lnSpc>
                          <a:spcPts val="2799"/>
                        </a:lnSpc>
                      </a:pPr>
                      <a:r>
                        <a:rPr lang="en-US" sz="1999" b="true">
                          <a:solidFill>
                            <a:srgbClr val="FFFFFF"/>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c>
                  <a:txBody>
                    <a:bodyPr anchor="t" rtlCol="false"/>
                    <a:lstStyle/>
                    <a:p>
                      <a:pPr algn="ctr">
                        <a:lnSpc>
                          <a:spcPts val="2799"/>
                        </a:lnSpc>
                        <a:defRPr/>
                      </a:pPr>
                      <a:endParaRPr lang="en-US" sz="1100"/>
                    </a:p>
                    <a:p>
                      <a:pPr algn="ctr">
                        <a:lnSpc>
                          <a:spcPts val="2799"/>
                        </a:lnSpc>
                      </a:pPr>
                      <a:r>
                        <a:rPr lang="en-US" sz="1999" b="true">
                          <a:solidFill>
                            <a:srgbClr val="FFFFFF"/>
                          </a:solidFill>
                          <a:latin typeface="Montserrat Semi-Bold"/>
                          <a:ea typeface="Montserrat Semi-Bold"/>
                          <a:cs typeface="Montserrat Semi-Bold"/>
                          <a:sym typeface="Montserrat Semi-Bold"/>
                        </a:rPr>
                        <a:t>  Ý nghĩa</a:t>
                      </a:r>
                    </a:p>
                    <a:p>
                      <a:pPr algn="ctr">
                        <a:lnSpc>
                          <a:spcPts val="2799"/>
                        </a:lnSpc>
                      </a:pPr>
                      <a:r>
                        <a:rPr lang="en-US" sz="1999" b="true">
                          <a:solidFill>
                            <a:srgbClr val="FFFFFF"/>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c>
                  <a:txBody>
                    <a:bodyPr anchor="t" rtlCol="false"/>
                    <a:lstStyle/>
                    <a:p>
                      <a:pPr algn="ctr">
                        <a:lnSpc>
                          <a:spcPts val="2799"/>
                        </a:lnSpc>
                        <a:defRPr/>
                      </a:pPr>
                      <a:endParaRPr lang="en-US" sz="1100"/>
                    </a:p>
                    <a:p>
                      <a:pPr algn="ctr">
                        <a:lnSpc>
                          <a:spcPts val="2799"/>
                        </a:lnSpc>
                      </a:pPr>
                      <a:r>
                        <a:rPr lang="en-US" sz="1999" b="true">
                          <a:solidFill>
                            <a:srgbClr val="FFFFFF"/>
                          </a:solidFill>
                          <a:latin typeface="Montserrat Semi-Bold"/>
                          <a:ea typeface="Montserrat Semi-Bold"/>
                          <a:cs typeface="Montserrat Semi-Bold"/>
                          <a:sym typeface="Montserrat Semi-Bold"/>
                        </a:rPr>
                        <a:t>  Loại</a:t>
                      </a:r>
                    </a:p>
                    <a:p>
                      <a:pPr algn="ctr">
                        <a:lnSpc>
                          <a:spcPts val="2799"/>
                        </a:lnSpc>
                      </a:pPr>
                      <a:r>
                        <a:rPr lang="en-US" sz="1999" b="true">
                          <a:solidFill>
                            <a:srgbClr val="FFFFFF"/>
                          </a:solidFill>
                          <a:latin typeface="Montserrat Semi-Bold"/>
                          <a:ea typeface="Montserrat Semi-Bold"/>
                          <a:cs typeface="Montserrat Semi-Bold"/>
                          <a:sym typeface="Montserrat Semi-Bold"/>
                        </a:rPr>
                        <a:t>  dữ liệu</a:t>
                      </a:r>
                    </a:p>
                    <a:p>
                      <a:pPr algn="ctr">
                        <a:lnSpc>
                          <a:spcPts val="2799"/>
                        </a:lnSpc>
                      </a:pPr>
                      <a:r>
                        <a:rPr lang="en-US" sz="1999" b="true">
                          <a:solidFill>
                            <a:srgbClr val="FFFFFF"/>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00366B"/>
                    </a:solidFill>
                  </a:tcPr>
                </a:tc>
              </a:tr>
              <a:tr h="1966294">
                <a:tc>
                  <a:txBody>
                    <a:bodyPr anchor="t" rtlCol="false"/>
                    <a:lstStyle/>
                    <a:p>
                      <a:pPr algn="ctr">
                        <a:lnSpc>
                          <a:spcPts val="2520"/>
                        </a:lnSpc>
                        <a:defRPr/>
                      </a:pPr>
                      <a:r>
                        <a:rPr lang="en-US" sz="1800" b="true">
                          <a:solidFill>
                            <a:srgbClr val="000000"/>
                          </a:solidFill>
                          <a:latin typeface="Montserrat Semi-Bold"/>
                          <a:ea typeface="Montserrat Semi-Bold"/>
                          <a:cs typeface="Montserrat Semi-Bold"/>
                          <a:sym typeface="Montserrat Semi-Bold"/>
                        </a:rPr>
                        <a:t>10</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is_host_login</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Cờ cho biết có phải đăng nhập host hay không (thường là 0 vì không có trường hợp nào được ghi nhận).</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Binary</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966294">
                <a:tc>
                  <a:txBody>
                    <a:bodyPr anchor="t" rtlCol="false"/>
                    <a:lstStyle/>
                    <a:p>
                      <a:pPr algn="ctr">
                        <a:lnSpc>
                          <a:spcPts val="2520"/>
                        </a:lnSpc>
                        <a:defRPr/>
                      </a:pPr>
                      <a:r>
                        <a:rPr lang="en-US" sz="1800" b="true">
                          <a:solidFill>
                            <a:srgbClr val="000000"/>
                          </a:solidFill>
                          <a:latin typeface="Montserrat Semi-Bold"/>
                          <a:ea typeface="Montserrat Semi-Bold"/>
                          <a:cs typeface="Montserrat Semi-Bold"/>
                          <a:sym typeface="Montserrat Semi-Bold"/>
                        </a:rPr>
                        <a:t>11</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is_guest_login</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Cờ cho biết có phải đăng nhập với tài khoản khách (guest) hay không (1: có, 0: không).</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Binary</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651305">
                <a:tc>
                  <a:txBody>
                    <a:bodyPr anchor="t" rtlCol="false"/>
                    <a:lstStyle/>
                    <a:p>
                      <a:pPr algn="ctr">
                        <a:lnSpc>
                          <a:spcPts val="2520"/>
                        </a:lnSpc>
                        <a:defRPr/>
                      </a:pPr>
                      <a:r>
                        <a:rPr lang="en-US" sz="1800" b="true">
                          <a:solidFill>
                            <a:srgbClr val="000000"/>
                          </a:solidFill>
                          <a:latin typeface="Montserrat Semi-Bold"/>
                          <a:ea typeface="Montserrat Semi-Bold"/>
                          <a:cs typeface="Montserrat Semi-Bold"/>
                          <a:sym typeface="Montserrat Semi-Bold"/>
                        </a:rPr>
                        <a:t>12</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attack</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Loại tấn công hoặc trạng thái "normal". </a:t>
                      </a:r>
                    </a:p>
                    <a:p>
                      <a:pPr algn="ctr">
                        <a:lnSpc>
                          <a:spcPts val="2520"/>
                        </a:lnSpc>
                      </a:pPr>
                      <a:r>
                        <a:rPr lang="en-US" sz="1800" b="true">
                          <a:solidFill>
                            <a:srgbClr val="000000"/>
                          </a:solidFill>
                          <a:latin typeface="Montserrat Semi-Bold"/>
                          <a:ea typeface="Montserrat Semi-Bold"/>
                          <a:cs typeface="Montserrat Semi-Bold"/>
                          <a:sym typeface="Montserrat Semi-Bold"/>
                        </a:rPr>
                        <a:t>  (neptune, smurf, …)</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Categorical</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r h="1651305">
                <a:tc>
                  <a:txBody>
                    <a:bodyPr anchor="t" rtlCol="false"/>
                    <a:lstStyle/>
                    <a:p>
                      <a:pPr algn="ctr">
                        <a:lnSpc>
                          <a:spcPts val="2520"/>
                        </a:lnSpc>
                        <a:defRPr/>
                      </a:pPr>
                      <a:r>
                        <a:rPr lang="en-US" sz="1800" b="true">
                          <a:solidFill>
                            <a:srgbClr val="000000"/>
                          </a:solidFill>
                          <a:latin typeface="Montserrat Semi-Bold"/>
                          <a:ea typeface="Montserrat Semi-Bold"/>
                          <a:cs typeface="Montserrat Semi-Bold"/>
                          <a:sym typeface="Montserrat Semi-Bold"/>
                        </a:rPr>
                        <a:t>13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level</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Chỉ số mức độ nghiêm trọng hoặc ưu tiên của kết nối</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c>
                  <a:txBody>
                    <a:bodyPr anchor="t" rtlCol="false"/>
                    <a:lstStyle/>
                    <a:p>
                      <a:pPr algn="ctr">
                        <a:lnSpc>
                          <a:spcPts val="2520"/>
                        </a:lnSpc>
                        <a:defRPr/>
                      </a:pPr>
                      <a:endParaRPr lang="en-US" sz="1100"/>
                    </a:p>
                    <a:p>
                      <a:pPr algn="ctr">
                        <a:lnSpc>
                          <a:spcPts val="2520"/>
                        </a:lnSpc>
                      </a:pPr>
                      <a:r>
                        <a:rPr lang="en-US" sz="1800" b="true">
                          <a:solidFill>
                            <a:srgbClr val="000000"/>
                          </a:solidFill>
                          <a:latin typeface="Montserrat Semi-Bold"/>
                          <a:ea typeface="Montserrat Semi-Bold"/>
                          <a:cs typeface="Montserrat Semi-Bold"/>
                          <a:sym typeface="Montserrat Semi-Bold"/>
                        </a:rPr>
                        <a:t>  Numeric</a:t>
                      </a:r>
                    </a:p>
                    <a:p>
                      <a:pPr algn="ctr">
                        <a:lnSpc>
                          <a:spcPts val="2520"/>
                        </a:lnSpc>
                      </a:pPr>
                      <a:r>
                        <a:rPr lang="en-US" sz="1800" b="true">
                          <a:solidFill>
                            <a:srgbClr val="000000"/>
                          </a:solidFill>
                          <a:latin typeface="Montserrat Semi-Bold"/>
                          <a:ea typeface="Montserrat Semi-Bold"/>
                          <a:cs typeface="Montserrat Semi-Bold"/>
                          <a:sym typeface="Montserrat Semi-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EAF9FF"/>
                    </a:solidFill>
                  </a:tcPr>
                </a:tc>
              </a:tr>
            </a:tbl>
          </a:graphicData>
        </a:graphic>
      </p:graphicFrame>
      <p:sp>
        <p:nvSpPr>
          <p:cNvPr name="TextBox 9" id="9"/>
          <p:cNvSpPr txBox="true"/>
          <p:nvPr/>
        </p:nvSpPr>
        <p:spPr>
          <a:xfrm rot="0">
            <a:off x="693887" y="6477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Mô tả thuộc tính quan trọng</a:t>
            </a:r>
          </a:p>
        </p:txBody>
      </p:sp>
      <p:sp>
        <p:nvSpPr>
          <p:cNvPr name="TextBox 10" id="10"/>
          <p:cNvSpPr txBox="true"/>
          <p:nvPr/>
        </p:nvSpPr>
        <p:spPr>
          <a:xfrm rot="0">
            <a:off x="16986903" y="9201150"/>
            <a:ext cx="7085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MÔ HÌNH</a:t>
            </a:r>
          </a:p>
        </p:txBody>
      </p:sp>
      <p:sp>
        <p:nvSpPr>
          <p:cNvPr name="TextBox 4" id="4"/>
          <p:cNvSpPr txBox="true"/>
          <p:nvPr/>
        </p:nvSpPr>
        <p:spPr>
          <a:xfrm rot="0">
            <a:off x="8630890" y="3025734"/>
            <a:ext cx="1026220"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4</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74878" y="9201150"/>
            <a:ext cx="73259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6980176" y="9201150"/>
            <a:ext cx="72199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27</a:t>
            </a:r>
          </a:p>
        </p:txBody>
      </p:sp>
      <p:sp>
        <p:nvSpPr>
          <p:cNvPr name="TextBox 4" id="4"/>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NAIVE BAYES</a:t>
            </a:r>
          </a:p>
        </p:txBody>
      </p:sp>
      <p:sp>
        <p:nvSpPr>
          <p:cNvPr name="TextBox 5" id="5"/>
          <p:cNvSpPr txBox="true"/>
          <p:nvPr/>
        </p:nvSpPr>
        <p:spPr>
          <a:xfrm rot="0">
            <a:off x="7985257" y="3025734"/>
            <a:ext cx="2317485"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4.1</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441856" y="2564055"/>
            <a:ext cx="14477691" cy="5761672"/>
          </a:xfrm>
          <a:prstGeom prst="rect">
            <a:avLst/>
          </a:prstGeom>
        </p:spPr>
        <p:txBody>
          <a:bodyPr anchor="t" rtlCol="false" tIns="0" lIns="0" bIns="0" rIns="0">
            <a:spAutoFit/>
          </a:bodyPr>
          <a:lstStyle/>
          <a:p>
            <a:pPr algn="just">
              <a:lnSpc>
                <a:spcPts val="5775"/>
              </a:lnSpc>
            </a:pPr>
            <a:r>
              <a:rPr lang="en-US" b="true" sz="3500" spc="210">
                <a:solidFill>
                  <a:srgbClr val="100F0D"/>
                </a:solidFill>
                <a:latin typeface="Montserrat Semi-Bold"/>
                <a:ea typeface="Montserrat Semi-Bold"/>
                <a:cs typeface="Montserrat Semi-Bold"/>
                <a:sym typeface="Montserrat Semi-Bold"/>
              </a:rPr>
              <a:t>Naive Bayes là một nhóm các thuật toán phân loại dựa trên định lý Bayes và giả định rằng các đặc trưng (thuộc tính) của dữ liệu là độc lập với nhau.</a:t>
            </a:r>
          </a:p>
          <a:p>
            <a:pPr algn="just">
              <a:lnSpc>
                <a:spcPts val="5775"/>
              </a:lnSpc>
            </a:pPr>
          </a:p>
          <a:p>
            <a:pPr algn="just">
              <a:lnSpc>
                <a:spcPts val="5775"/>
              </a:lnSpc>
            </a:pPr>
            <a:r>
              <a:rPr lang="en-US" b="true" sz="3500" spc="210">
                <a:solidFill>
                  <a:srgbClr val="100F0D"/>
                </a:solidFill>
                <a:latin typeface="Montserrat Semi-Bold"/>
                <a:ea typeface="Montserrat Semi-Bold"/>
                <a:cs typeface="Montserrat Semi-Bold"/>
                <a:sym typeface="Montserrat Semi-Bold"/>
              </a:rPr>
              <a:t>Mặc dù giả định này không thực tế trong hầu hết các trường hợp, Naive Bayes vẫn hoạt động hiệu quả trong nhiều tình huống.</a:t>
            </a:r>
          </a:p>
          <a:p>
            <a:pPr algn="just" marL="0" indent="0" lvl="0">
              <a:lnSpc>
                <a:spcPts val="5280"/>
              </a:lnSpc>
            </a:pPr>
          </a:p>
        </p:txBody>
      </p:sp>
      <p:sp>
        <p:nvSpPr>
          <p:cNvPr name="Freeform 9" id="9"/>
          <p:cNvSpPr/>
          <p:nvPr/>
        </p:nvSpPr>
        <p:spPr>
          <a:xfrm flipH="false" flipV="false" rot="0">
            <a:off x="488287" y="2715387"/>
            <a:ext cx="1760334" cy="532501"/>
          </a:xfrm>
          <a:custGeom>
            <a:avLst/>
            <a:gdLst/>
            <a:ahLst/>
            <a:cxnLst/>
            <a:rect r="r" b="b" t="t" l="l"/>
            <a:pathLst>
              <a:path h="532501" w="1760334">
                <a:moveTo>
                  <a:pt x="0" y="0"/>
                </a:moveTo>
                <a:lnTo>
                  <a:pt x="1760334" y="0"/>
                </a:lnTo>
                <a:lnTo>
                  <a:pt x="1760334" y="532501"/>
                </a:lnTo>
                <a:lnTo>
                  <a:pt x="0" y="5325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NAIVE BAYES</a:t>
            </a:r>
          </a:p>
        </p:txBody>
      </p:sp>
      <p:sp>
        <p:nvSpPr>
          <p:cNvPr name="TextBox 11" id="11"/>
          <p:cNvSpPr txBox="true"/>
          <p:nvPr/>
        </p:nvSpPr>
        <p:spPr>
          <a:xfrm rot="0">
            <a:off x="16976843" y="9201150"/>
            <a:ext cx="74771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NAIVE BAYES</a:t>
            </a:r>
          </a:p>
        </p:txBody>
      </p:sp>
      <p:sp>
        <p:nvSpPr>
          <p:cNvPr name="TextBox 9" id="9"/>
          <p:cNvSpPr txBox="true"/>
          <p:nvPr/>
        </p:nvSpPr>
        <p:spPr>
          <a:xfrm rot="0">
            <a:off x="742331" y="2097702"/>
            <a:ext cx="16984189" cy="2309496"/>
          </a:xfrm>
          <a:prstGeom prst="rect">
            <a:avLst/>
          </a:prstGeom>
        </p:spPr>
        <p:txBody>
          <a:bodyPr anchor="t" rtlCol="false" tIns="0" lIns="0" bIns="0" rIns="0">
            <a:spAutoFit/>
          </a:bodyPr>
          <a:lstStyle/>
          <a:p>
            <a:pPr algn="l">
              <a:lnSpc>
                <a:spcPts val="6264"/>
              </a:lnSpc>
            </a:pPr>
            <a:r>
              <a:rPr lang="en-US" b="true" sz="3499">
                <a:solidFill>
                  <a:srgbClr val="100F0D"/>
                </a:solidFill>
                <a:latin typeface="Montserrat Semi-Bold"/>
                <a:ea typeface="Montserrat Semi-Bold"/>
                <a:cs typeface="Montserrat Semi-Bold"/>
                <a:sym typeface="Montserrat Semi-Bold"/>
              </a:rPr>
              <a:t>Lý thuyết Bayes mô tả xác suất của một sự kiện A xảy ra khi biết sự kiện B đã xảy ra.</a:t>
            </a:r>
          </a:p>
          <a:p>
            <a:pPr algn="l">
              <a:lnSpc>
                <a:spcPts val="6264"/>
              </a:lnSpc>
            </a:pPr>
            <a:r>
              <a:rPr lang="en-US" b="true" sz="3499">
                <a:solidFill>
                  <a:srgbClr val="100F0D"/>
                </a:solidFill>
                <a:latin typeface="Montserrat Semi-Bold"/>
                <a:ea typeface="Montserrat Semi-Bold"/>
                <a:cs typeface="Montserrat Semi-Bold"/>
                <a:sym typeface="Montserrat Semi-Bold"/>
              </a:rPr>
              <a:t>             Công thức:</a:t>
            </a:r>
          </a:p>
        </p:txBody>
      </p:sp>
      <p:grpSp>
        <p:nvGrpSpPr>
          <p:cNvPr name="Group 10" id="10"/>
          <p:cNvGrpSpPr/>
          <p:nvPr/>
        </p:nvGrpSpPr>
        <p:grpSpPr>
          <a:xfrm rot="0">
            <a:off x="7392231" y="3817154"/>
            <a:ext cx="5567597" cy="1180088"/>
            <a:chOff x="0" y="0"/>
            <a:chExt cx="7423463" cy="1573451"/>
          </a:xfrm>
        </p:grpSpPr>
        <p:sp>
          <p:nvSpPr>
            <p:cNvPr name="Freeform 11" id="11"/>
            <p:cNvSpPr/>
            <p:nvPr/>
          </p:nvSpPr>
          <p:spPr>
            <a:xfrm flipH="false" flipV="false" rot="0">
              <a:off x="0" y="0"/>
              <a:ext cx="7423463" cy="1573451"/>
            </a:xfrm>
            <a:custGeom>
              <a:avLst/>
              <a:gdLst/>
              <a:ahLst/>
              <a:cxnLst/>
              <a:rect r="r" b="b" t="t" l="l"/>
              <a:pathLst>
                <a:path h="1573451" w="7423463">
                  <a:moveTo>
                    <a:pt x="0" y="0"/>
                  </a:moveTo>
                  <a:lnTo>
                    <a:pt x="7423463" y="0"/>
                  </a:lnTo>
                  <a:lnTo>
                    <a:pt x="7423463" y="1573451"/>
                  </a:lnTo>
                  <a:lnTo>
                    <a:pt x="0" y="15734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12" id="12"/>
          <p:cNvSpPr txBox="true"/>
          <p:nvPr/>
        </p:nvSpPr>
        <p:spPr>
          <a:xfrm rot="0">
            <a:off x="16993928" y="9201150"/>
            <a:ext cx="73259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29</a:t>
            </a:r>
          </a:p>
        </p:txBody>
      </p:sp>
      <p:sp>
        <p:nvSpPr>
          <p:cNvPr name="TextBox 13" id="13"/>
          <p:cNvSpPr txBox="true"/>
          <p:nvPr/>
        </p:nvSpPr>
        <p:spPr>
          <a:xfrm rot="0">
            <a:off x="3332459" y="5998827"/>
            <a:ext cx="9867238" cy="2552700"/>
          </a:xfrm>
          <a:prstGeom prst="rect">
            <a:avLst/>
          </a:prstGeom>
        </p:spPr>
        <p:txBody>
          <a:bodyPr anchor="t" rtlCol="false" tIns="0" lIns="0" bIns="0" rIns="0">
            <a:spAutoFit/>
          </a:bodyPr>
          <a:lstStyle/>
          <a:p>
            <a:pPr algn="l">
              <a:lnSpc>
                <a:spcPts val="4050"/>
              </a:lnSpc>
            </a:pPr>
            <a:r>
              <a:rPr lang="en-US" b="true" sz="3000" spc="179">
                <a:solidFill>
                  <a:srgbClr val="000000"/>
                </a:solidFill>
                <a:latin typeface="Montserrat Medium"/>
                <a:ea typeface="Montserrat Medium"/>
                <a:cs typeface="Montserrat Medium"/>
                <a:sym typeface="Montserrat Medium"/>
              </a:rPr>
              <a:t>Trong đó:</a:t>
            </a:r>
          </a:p>
          <a:p>
            <a:pPr algn="l" marL="647700" indent="-323850" lvl="1">
              <a:lnSpc>
                <a:spcPts val="4050"/>
              </a:lnSpc>
              <a:buFont typeface="Arial"/>
              <a:buChar char="•"/>
            </a:pPr>
            <a:r>
              <a:rPr lang="en-US" b="true" sz="3000" spc="179">
                <a:solidFill>
                  <a:srgbClr val="000000"/>
                </a:solidFill>
                <a:latin typeface="Montserrat Medium"/>
                <a:ea typeface="Montserrat Medium"/>
                <a:cs typeface="Montserrat Medium"/>
                <a:sym typeface="Montserrat Medium"/>
              </a:rPr>
              <a:t>P(A∣B): Xác suất xảy ra sự kiện A khi biết B.</a:t>
            </a:r>
          </a:p>
          <a:p>
            <a:pPr algn="l" marL="647700" indent="-323850" lvl="1">
              <a:lnSpc>
                <a:spcPts val="4050"/>
              </a:lnSpc>
              <a:buFont typeface="Arial"/>
              <a:buChar char="•"/>
            </a:pPr>
            <a:r>
              <a:rPr lang="en-US" b="true" sz="3000" spc="179">
                <a:solidFill>
                  <a:srgbClr val="000000"/>
                </a:solidFill>
                <a:latin typeface="Montserrat Medium"/>
                <a:ea typeface="Montserrat Medium"/>
                <a:cs typeface="Montserrat Medium"/>
                <a:sym typeface="Montserrat Medium"/>
              </a:rPr>
              <a:t>P(B∣A): Xác suất xảy ra sự kiện B khi biết A.</a:t>
            </a:r>
          </a:p>
          <a:p>
            <a:pPr algn="l" marL="647700" indent="-323850" lvl="1">
              <a:lnSpc>
                <a:spcPts val="4050"/>
              </a:lnSpc>
              <a:buFont typeface="Arial"/>
              <a:buChar char="•"/>
            </a:pPr>
            <a:r>
              <a:rPr lang="en-US" b="true" sz="3000" spc="179">
                <a:solidFill>
                  <a:srgbClr val="000000"/>
                </a:solidFill>
                <a:latin typeface="Montserrat Medium"/>
                <a:ea typeface="Montserrat Medium"/>
                <a:cs typeface="Montserrat Medium"/>
                <a:sym typeface="Montserrat Medium"/>
              </a:rPr>
              <a:t>P(A): Xác suất xảy ra sự kiện A.</a:t>
            </a:r>
          </a:p>
          <a:p>
            <a:pPr algn="l" marL="647700" indent="-323850" lvl="1">
              <a:lnSpc>
                <a:spcPts val="4050"/>
              </a:lnSpc>
              <a:buFont typeface="Arial"/>
              <a:buChar char="•"/>
            </a:pPr>
            <a:r>
              <a:rPr lang="en-US" b="true" sz="3000" spc="179">
                <a:solidFill>
                  <a:srgbClr val="000000"/>
                </a:solidFill>
                <a:latin typeface="Montserrat Medium"/>
                <a:ea typeface="Montserrat Medium"/>
                <a:cs typeface="Montserrat Medium"/>
                <a:sym typeface="Montserrat Medium"/>
              </a:rPr>
              <a:t>P(B): Xác suất xảy ra sự kiện B.</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1338557" y="1261596"/>
            <a:ext cx="16230600" cy="1162050"/>
          </a:xfrm>
          <a:prstGeom prst="rect">
            <a:avLst/>
          </a:prstGeom>
        </p:spPr>
        <p:txBody>
          <a:bodyPr anchor="t" rtlCol="false" tIns="0" lIns="0" bIns="0" rIns="0">
            <a:spAutoFit/>
          </a:bodyPr>
          <a:lstStyle/>
          <a:p>
            <a:pPr algn="ctr">
              <a:lnSpc>
                <a:spcPts val="9449"/>
              </a:lnSpc>
            </a:pPr>
            <a:r>
              <a:rPr lang="en-US" b="true" sz="6999" spc="419">
                <a:solidFill>
                  <a:srgbClr val="000000"/>
                </a:solidFill>
                <a:latin typeface="Montserrat Bold"/>
                <a:ea typeface="Montserrat Bold"/>
                <a:cs typeface="Montserrat Bold"/>
                <a:sym typeface="Montserrat Bold"/>
              </a:rPr>
              <a:t>NỘI DUNG</a:t>
            </a:r>
          </a:p>
        </p:txBody>
      </p:sp>
      <p:sp>
        <p:nvSpPr>
          <p:cNvPr name="TextBox 8" id="8"/>
          <p:cNvSpPr txBox="true"/>
          <p:nvPr/>
        </p:nvSpPr>
        <p:spPr>
          <a:xfrm rot="0">
            <a:off x="3094791" y="2982155"/>
            <a:ext cx="907554"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01</a:t>
            </a:r>
          </a:p>
        </p:txBody>
      </p:sp>
      <p:sp>
        <p:nvSpPr>
          <p:cNvPr name="TextBox 9" id="9"/>
          <p:cNvSpPr txBox="true"/>
          <p:nvPr/>
        </p:nvSpPr>
        <p:spPr>
          <a:xfrm rot="0">
            <a:off x="3019336" y="5039543"/>
            <a:ext cx="1058466"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02</a:t>
            </a:r>
          </a:p>
        </p:txBody>
      </p:sp>
      <p:sp>
        <p:nvSpPr>
          <p:cNvPr name="TextBox 10" id="10"/>
          <p:cNvSpPr txBox="true"/>
          <p:nvPr/>
        </p:nvSpPr>
        <p:spPr>
          <a:xfrm rot="0">
            <a:off x="3095565" y="7096930"/>
            <a:ext cx="1059954"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03</a:t>
            </a:r>
          </a:p>
        </p:txBody>
      </p:sp>
      <p:sp>
        <p:nvSpPr>
          <p:cNvPr name="TextBox 11" id="11"/>
          <p:cNvSpPr txBox="true"/>
          <p:nvPr/>
        </p:nvSpPr>
        <p:spPr>
          <a:xfrm rot="0">
            <a:off x="16961484" y="9201150"/>
            <a:ext cx="75938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03</a:t>
            </a:r>
          </a:p>
        </p:txBody>
      </p:sp>
      <p:sp>
        <p:nvSpPr>
          <p:cNvPr name="TextBox 12" id="12"/>
          <p:cNvSpPr txBox="true"/>
          <p:nvPr/>
        </p:nvSpPr>
        <p:spPr>
          <a:xfrm rot="0">
            <a:off x="11531342" y="3160527"/>
            <a:ext cx="1133872"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04</a:t>
            </a:r>
          </a:p>
        </p:txBody>
      </p:sp>
      <p:sp>
        <p:nvSpPr>
          <p:cNvPr name="TextBox 13" id="13"/>
          <p:cNvSpPr txBox="true"/>
          <p:nvPr/>
        </p:nvSpPr>
        <p:spPr>
          <a:xfrm rot="0">
            <a:off x="11567160" y="5217914"/>
            <a:ext cx="1062236"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05</a:t>
            </a:r>
          </a:p>
        </p:txBody>
      </p:sp>
      <p:sp>
        <p:nvSpPr>
          <p:cNvPr name="TextBox 14" id="14"/>
          <p:cNvSpPr txBox="true"/>
          <p:nvPr/>
        </p:nvSpPr>
        <p:spPr>
          <a:xfrm rot="0">
            <a:off x="11628110" y="7275301"/>
            <a:ext cx="1094284"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06</a:t>
            </a:r>
          </a:p>
        </p:txBody>
      </p:sp>
      <p:sp>
        <p:nvSpPr>
          <p:cNvPr name="TextBox 15" id="15"/>
          <p:cNvSpPr txBox="true"/>
          <p:nvPr/>
        </p:nvSpPr>
        <p:spPr>
          <a:xfrm rot="0">
            <a:off x="4564218" y="3227202"/>
            <a:ext cx="3898801" cy="576707"/>
          </a:xfrm>
          <a:prstGeom prst="rect">
            <a:avLst/>
          </a:prstGeom>
        </p:spPr>
        <p:txBody>
          <a:bodyPr anchor="t" rtlCol="false" tIns="0" lIns="0" bIns="0" rIns="0">
            <a:spAutoFit/>
          </a:bodyPr>
          <a:lstStyle/>
          <a:p>
            <a:pPr algn="ctr">
              <a:lnSpc>
                <a:spcPts val="4698"/>
              </a:lnSpc>
            </a:pPr>
            <a:r>
              <a:rPr lang="en-US" b="true" sz="3699">
                <a:solidFill>
                  <a:srgbClr val="000000"/>
                </a:solidFill>
                <a:latin typeface="Montserrat Bold"/>
                <a:ea typeface="Montserrat Bold"/>
                <a:cs typeface="Montserrat Bold"/>
                <a:sym typeface="Montserrat Bold"/>
              </a:rPr>
              <a:t>Giới thiệu đề tài</a:t>
            </a:r>
          </a:p>
        </p:txBody>
      </p:sp>
      <p:sp>
        <p:nvSpPr>
          <p:cNvPr name="TextBox 16" id="16"/>
          <p:cNvSpPr txBox="true"/>
          <p:nvPr/>
        </p:nvSpPr>
        <p:spPr>
          <a:xfrm rot="0">
            <a:off x="4564218" y="5315828"/>
            <a:ext cx="3664347" cy="576707"/>
          </a:xfrm>
          <a:prstGeom prst="rect">
            <a:avLst/>
          </a:prstGeom>
        </p:spPr>
        <p:txBody>
          <a:bodyPr anchor="t" rtlCol="false" tIns="0" lIns="0" bIns="0" rIns="0">
            <a:spAutoFit/>
          </a:bodyPr>
          <a:lstStyle/>
          <a:p>
            <a:pPr algn="ctr">
              <a:lnSpc>
                <a:spcPts val="4698"/>
              </a:lnSpc>
            </a:pPr>
            <a:r>
              <a:rPr lang="en-US" b="true" sz="3699">
                <a:solidFill>
                  <a:srgbClr val="000000"/>
                </a:solidFill>
                <a:latin typeface="Montserrat Bold"/>
                <a:ea typeface="Montserrat Bold"/>
                <a:cs typeface="Montserrat Bold"/>
                <a:sym typeface="Montserrat Bold"/>
              </a:rPr>
              <a:t>Cơ sở lý thuyết</a:t>
            </a:r>
          </a:p>
        </p:txBody>
      </p:sp>
      <p:sp>
        <p:nvSpPr>
          <p:cNvPr name="TextBox 17" id="17"/>
          <p:cNvSpPr txBox="true"/>
          <p:nvPr/>
        </p:nvSpPr>
        <p:spPr>
          <a:xfrm rot="0">
            <a:off x="4564218" y="7337671"/>
            <a:ext cx="1922661" cy="576707"/>
          </a:xfrm>
          <a:prstGeom prst="rect">
            <a:avLst/>
          </a:prstGeom>
        </p:spPr>
        <p:txBody>
          <a:bodyPr anchor="t" rtlCol="false" tIns="0" lIns="0" bIns="0" rIns="0">
            <a:spAutoFit/>
          </a:bodyPr>
          <a:lstStyle/>
          <a:p>
            <a:pPr algn="ctr">
              <a:lnSpc>
                <a:spcPts val="4698"/>
              </a:lnSpc>
            </a:pPr>
            <a:r>
              <a:rPr lang="en-US" b="true" sz="3699">
                <a:solidFill>
                  <a:srgbClr val="000000"/>
                </a:solidFill>
                <a:latin typeface="Montserrat Bold"/>
                <a:ea typeface="Montserrat Bold"/>
                <a:cs typeface="Montserrat Bold"/>
                <a:sym typeface="Montserrat Bold"/>
              </a:rPr>
              <a:t>Dataset</a:t>
            </a:r>
          </a:p>
        </p:txBody>
      </p:sp>
      <p:sp>
        <p:nvSpPr>
          <p:cNvPr name="TextBox 18" id="18"/>
          <p:cNvSpPr txBox="true"/>
          <p:nvPr/>
        </p:nvSpPr>
        <p:spPr>
          <a:xfrm rot="0">
            <a:off x="13227189" y="3405573"/>
            <a:ext cx="2004814" cy="576707"/>
          </a:xfrm>
          <a:prstGeom prst="rect">
            <a:avLst/>
          </a:prstGeom>
        </p:spPr>
        <p:txBody>
          <a:bodyPr anchor="t" rtlCol="false" tIns="0" lIns="0" bIns="0" rIns="0">
            <a:spAutoFit/>
          </a:bodyPr>
          <a:lstStyle/>
          <a:p>
            <a:pPr algn="ctr">
              <a:lnSpc>
                <a:spcPts val="4698"/>
              </a:lnSpc>
            </a:pPr>
            <a:r>
              <a:rPr lang="en-US" b="true" sz="3699">
                <a:solidFill>
                  <a:srgbClr val="000000"/>
                </a:solidFill>
                <a:latin typeface="Montserrat Bold"/>
                <a:ea typeface="Montserrat Bold"/>
                <a:cs typeface="Montserrat Bold"/>
                <a:sym typeface="Montserrat Bold"/>
              </a:rPr>
              <a:t>Mô hình</a:t>
            </a:r>
          </a:p>
        </p:txBody>
      </p:sp>
      <p:sp>
        <p:nvSpPr>
          <p:cNvPr name="TextBox 19" id="19"/>
          <p:cNvSpPr txBox="true"/>
          <p:nvPr/>
        </p:nvSpPr>
        <p:spPr>
          <a:xfrm rot="0">
            <a:off x="13227189" y="5462960"/>
            <a:ext cx="1548606" cy="576707"/>
          </a:xfrm>
          <a:prstGeom prst="rect">
            <a:avLst/>
          </a:prstGeom>
        </p:spPr>
        <p:txBody>
          <a:bodyPr anchor="t" rtlCol="false" tIns="0" lIns="0" bIns="0" rIns="0">
            <a:spAutoFit/>
          </a:bodyPr>
          <a:lstStyle/>
          <a:p>
            <a:pPr algn="ctr">
              <a:lnSpc>
                <a:spcPts val="4698"/>
              </a:lnSpc>
            </a:pPr>
            <a:r>
              <a:rPr lang="en-US" b="true" sz="3699">
                <a:solidFill>
                  <a:srgbClr val="000000"/>
                </a:solidFill>
                <a:latin typeface="Montserrat Bold"/>
                <a:ea typeface="Montserrat Bold"/>
                <a:cs typeface="Montserrat Bold"/>
                <a:sym typeface="Montserrat Bold"/>
              </a:rPr>
              <a:t>DEMO</a:t>
            </a:r>
          </a:p>
        </p:txBody>
      </p:sp>
      <p:sp>
        <p:nvSpPr>
          <p:cNvPr name="TextBox 20" id="20"/>
          <p:cNvSpPr txBox="true"/>
          <p:nvPr/>
        </p:nvSpPr>
        <p:spPr>
          <a:xfrm rot="0">
            <a:off x="13208387" y="7520348"/>
            <a:ext cx="2060277" cy="576707"/>
          </a:xfrm>
          <a:prstGeom prst="rect">
            <a:avLst/>
          </a:prstGeom>
        </p:spPr>
        <p:txBody>
          <a:bodyPr anchor="t" rtlCol="false" tIns="0" lIns="0" bIns="0" rIns="0">
            <a:spAutoFit/>
          </a:bodyPr>
          <a:lstStyle/>
          <a:p>
            <a:pPr algn="ctr">
              <a:lnSpc>
                <a:spcPts val="4698"/>
              </a:lnSpc>
            </a:pPr>
            <a:r>
              <a:rPr lang="en-US" b="true" sz="3699">
                <a:solidFill>
                  <a:srgbClr val="000000"/>
                </a:solidFill>
                <a:latin typeface="Montserrat Bold"/>
                <a:ea typeface="Montserrat Bold"/>
                <a:cs typeface="Montserrat Bold"/>
                <a:sym typeface="Montserrat Bold"/>
              </a:rPr>
              <a:t>Kết luận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AutoShape 8" id="8"/>
          <p:cNvSpPr/>
          <p:nvPr/>
        </p:nvSpPr>
        <p:spPr>
          <a:xfrm>
            <a:off x="9144000" y="2002080"/>
            <a:ext cx="0" cy="7924874"/>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185060" y="2156382"/>
            <a:ext cx="8668427" cy="6120384"/>
          </a:xfrm>
          <a:prstGeom prst="rect">
            <a:avLst/>
          </a:prstGeom>
        </p:spPr>
        <p:txBody>
          <a:bodyPr anchor="t" rtlCol="false" tIns="0" lIns="0" bIns="0" rIns="0">
            <a:spAutoFit/>
          </a:bodyPr>
          <a:lstStyle/>
          <a:p>
            <a:pPr algn="just">
              <a:lnSpc>
                <a:spcPts val="4921"/>
              </a:lnSpc>
            </a:pPr>
            <a:r>
              <a:rPr lang="en-US" b="true" sz="3195" spc="191">
                <a:solidFill>
                  <a:srgbClr val="100F0D"/>
                </a:solidFill>
                <a:latin typeface="Montserrat Semi-Bold"/>
                <a:ea typeface="Montserrat Semi-Bold"/>
                <a:cs typeface="Montserrat Semi-Bold"/>
                <a:sym typeface="Montserrat Semi-Bold"/>
              </a:rPr>
              <a:t>Ưu điểm:</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Đơn giản và nhanh chóng: </a:t>
            </a:r>
            <a:r>
              <a:rPr lang="en-US" b="true" sz="3195" spc="191">
                <a:solidFill>
                  <a:srgbClr val="100F0D"/>
                </a:solidFill>
                <a:latin typeface="Montserrat Semi-Bold"/>
                <a:ea typeface="Montserrat Semi-Bold"/>
                <a:cs typeface="Montserrat Semi-Bold"/>
                <a:sym typeface="Montserrat Semi-Bold"/>
              </a:rPr>
              <a:t>Tính toán dễ dàng, phù hợp với các bài toán lớn.</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Hiệu quả trên tập dữ liệu nhỏ</a:t>
            </a:r>
            <a:r>
              <a:rPr lang="en-US" b="true" sz="3195" spc="191">
                <a:solidFill>
                  <a:srgbClr val="100F0D"/>
                </a:solidFill>
                <a:latin typeface="Montserrat Semi-Bold"/>
                <a:ea typeface="Montserrat Semi-Bold"/>
                <a:cs typeface="Montserrat Semi-Bold"/>
                <a:sym typeface="Montserrat Semi-Bold"/>
              </a:rPr>
              <a:t>: Dễ dàng huấn luyện ngay cả khi dữ liệu hạn chế.</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Xác suất rõ ràng</a:t>
            </a:r>
            <a:r>
              <a:rPr lang="en-US" b="true" sz="3195" spc="191">
                <a:solidFill>
                  <a:srgbClr val="100F0D"/>
                </a:solidFill>
                <a:latin typeface="Montserrat Semi-Bold"/>
                <a:ea typeface="Montserrat Semi-Bold"/>
                <a:cs typeface="Montserrat Semi-Bold"/>
                <a:sym typeface="Montserrat Semi-Bold"/>
              </a:rPr>
              <a:t>: Đầu ra của mô hình là các xác suất, dễ diễn giải.</a:t>
            </a:r>
          </a:p>
          <a:p>
            <a:pPr algn="just">
              <a:lnSpc>
                <a:spcPts val="4314"/>
              </a:lnSpc>
            </a:pPr>
          </a:p>
        </p:txBody>
      </p:sp>
      <p:sp>
        <p:nvSpPr>
          <p:cNvPr name="TextBox 10" id="10"/>
          <p:cNvSpPr txBox="true"/>
          <p:nvPr/>
        </p:nvSpPr>
        <p:spPr>
          <a:xfrm rot="0">
            <a:off x="9545499" y="2146857"/>
            <a:ext cx="7326589" cy="8765224"/>
          </a:xfrm>
          <a:prstGeom prst="rect">
            <a:avLst/>
          </a:prstGeom>
        </p:spPr>
        <p:txBody>
          <a:bodyPr anchor="t" rtlCol="false" tIns="0" lIns="0" bIns="0" rIns="0">
            <a:spAutoFit/>
          </a:bodyPr>
          <a:lstStyle/>
          <a:p>
            <a:pPr algn="just">
              <a:lnSpc>
                <a:spcPts val="5017"/>
              </a:lnSpc>
            </a:pPr>
            <a:r>
              <a:rPr lang="en-US" b="true" sz="3195" spc="191">
                <a:solidFill>
                  <a:srgbClr val="100F0D"/>
                </a:solidFill>
                <a:latin typeface="Montserrat Semi-Bold"/>
                <a:ea typeface="Montserrat Semi-Bold"/>
                <a:cs typeface="Montserrat Semi-Bold"/>
                <a:sym typeface="Montserrat Semi-Bold"/>
              </a:rPr>
              <a:t>Nhược điểm:</a:t>
            </a:r>
          </a:p>
          <a:p>
            <a:pPr algn="just" marL="689996" indent="-344998" lvl="1">
              <a:lnSpc>
                <a:spcPts val="5017"/>
              </a:lnSpc>
              <a:buFont typeface="Arial"/>
              <a:buChar char="•"/>
            </a:pPr>
            <a:r>
              <a:rPr lang="en-US" b="true" sz="3195" spc="191">
                <a:solidFill>
                  <a:srgbClr val="100F0D"/>
                </a:solidFill>
                <a:latin typeface="Montserrat Semi-Bold"/>
                <a:ea typeface="Montserrat Semi-Bold"/>
                <a:cs typeface="Montserrat Semi-Bold"/>
                <a:sym typeface="Montserrat Semi-Bold"/>
              </a:rPr>
              <a:t>Giả sử các tính năng là độc lập, điều này</a:t>
            </a:r>
            <a:r>
              <a:rPr lang="en-US" b="true" sz="3195" spc="191">
                <a:solidFill>
                  <a:srgbClr val="100F0D"/>
                </a:solidFill>
                <a:latin typeface="Montserrat Bold"/>
                <a:ea typeface="Montserrat Bold"/>
                <a:cs typeface="Montserrat Bold"/>
                <a:sym typeface="Montserrat Bold"/>
              </a:rPr>
              <a:t> không phải lúc nào cũng đúng trong dữ liệu thực tế.</a:t>
            </a:r>
          </a:p>
          <a:p>
            <a:pPr algn="just" marL="689996" indent="-344998" lvl="1">
              <a:lnSpc>
                <a:spcPts val="5017"/>
              </a:lnSpc>
              <a:buFont typeface="Arial"/>
              <a:buChar char="•"/>
            </a:pPr>
            <a:r>
              <a:rPr lang="en-US" b="true" sz="3195" spc="191">
                <a:solidFill>
                  <a:srgbClr val="100F0D"/>
                </a:solidFill>
                <a:latin typeface="Montserrat Bold"/>
                <a:ea typeface="Montserrat Bold"/>
                <a:cs typeface="Montserrat Bold"/>
                <a:sym typeface="Montserrat Bold"/>
              </a:rPr>
              <a:t>Có thể bị ảnh hưởng bởi những thuộc tính không liên quan.</a:t>
            </a:r>
          </a:p>
          <a:p>
            <a:pPr algn="just" marL="689996" indent="-344998" lvl="1">
              <a:lnSpc>
                <a:spcPts val="5017"/>
              </a:lnSpc>
              <a:buFont typeface="Arial"/>
              <a:buChar char="•"/>
            </a:pPr>
            <a:r>
              <a:rPr lang="en-US" b="true" sz="3195" spc="191">
                <a:solidFill>
                  <a:srgbClr val="100F0D"/>
                </a:solidFill>
                <a:latin typeface="Montserrat Semi-Bold"/>
                <a:ea typeface="Montserrat Semi-Bold"/>
                <a:cs typeface="Montserrat Semi-Bold"/>
                <a:sym typeface="Montserrat Semi-Bold"/>
              </a:rPr>
              <a:t>Có thể gán xác suất bằng 0 cho các sự kiện không nhìn thấy được, dẫn đến</a:t>
            </a:r>
            <a:r>
              <a:rPr lang="en-US" b="true" sz="3195" spc="191">
                <a:solidFill>
                  <a:srgbClr val="100F0D"/>
                </a:solidFill>
                <a:latin typeface="Montserrat Bold"/>
                <a:ea typeface="Montserrat Bold"/>
                <a:cs typeface="Montserrat Bold"/>
                <a:sym typeface="Montserrat Bold"/>
              </a:rPr>
              <a:t> khả năng khái quát kém.</a:t>
            </a:r>
          </a:p>
          <a:p>
            <a:pPr algn="just">
              <a:lnSpc>
                <a:spcPts val="5017"/>
              </a:lnSpc>
            </a:pPr>
          </a:p>
          <a:p>
            <a:pPr algn="just">
              <a:lnSpc>
                <a:spcPts val="5017"/>
              </a:lnSpc>
            </a:pPr>
          </a:p>
        </p:txBody>
      </p:sp>
      <p:sp>
        <p:nvSpPr>
          <p:cNvPr name="TextBox 11" id="11"/>
          <p:cNvSpPr txBox="true"/>
          <p:nvPr/>
        </p:nvSpPr>
        <p:spPr>
          <a:xfrm rot="0">
            <a:off x="1028700" y="9715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Ưu và nhược điểm</a:t>
            </a:r>
          </a:p>
        </p:txBody>
      </p:sp>
      <p:sp>
        <p:nvSpPr>
          <p:cNvPr name="TextBox 12" id="12"/>
          <p:cNvSpPr txBox="true"/>
          <p:nvPr/>
        </p:nvSpPr>
        <p:spPr>
          <a:xfrm rot="0">
            <a:off x="16961484" y="9201150"/>
            <a:ext cx="75938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RANDOM FOREST</a:t>
            </a:r>
          </a:p>
        </p:txBody>
      </p:sp>
      <p:sp>
        <p:nvSpPr>
          <p:cNvPr name="TextBox 4" id="4"/>
          <p:cNvSpPr txBox="true"/>
          <p:nvPr/>
        </p:nvSpPr>
        <p:spPr>
          <a:xfrm rot="0">
            <a:off x="7923957" y="3025734"/>
            <a:ext cx="2440087"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4.2</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7044411" y="9201150"/>
            <a:ext cx="593527"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441856" y="2564055"/>
            <a:ext cx="14477691" cy="5761672"/>
          </a:xfrm>
          <a:prstGeom prst="rect">
            <a:avLst/>
          </a:prstGeom>
        </p:spPr>
        <p:txBody>
          <a:bodyPr anchor="t" rtlCol="false" tIns="0" lIns="0" bIns="0" rIns="0">
            <a:spAutoFit/>
          </a:bodyPr>
          <a:lstStyle/>
          <a:p>
            <a:pPr algn="just">
              <a:lnSpc>
                <a:spcPts val="5775"/>
              </a:lnSpc>
            </a:pPr>
            <a:r>
              <a:rPr lang="en-US" b="true" sz="3500" spc="210">
                <a:solidFill>
                  <a:srgbClr val="100F0D"/>
                </a:solidFill>
                <a:latin typeface="Montserrat Semi-Bold"/>
                <a:ea typeface="Montserrat Semi-Bold"/>
                <a:cs typeface="Montserrat Semi-Bold"/>
                <a:sym typeface="Montserrat Semi-Bold"/>
              </a:rPr>
              <a:t>Là một thuật toán học máy thuộc nhóm </a:t>
            </a:r>
            <a:r>
              <a:rPr lang="en-US" b="true" sz="3500" spc="210">
                <a:solidFill>
                  <a:srgbClr val="100F0D"/>
                </a:solidFill>
                <a:latin typeface="Montserrat Bold"/>
                <a:ea typeface="Montserrat Bold"/>
                <a:cs typeface="Montserrat Bold"/>
                <a:sym typeface="Montserrat Bold"/>
              </a:rPr>
              <a:t>ensemble learning (học kết hợp)</a:t>
            </a:r>
            <a:r>
              <a:rPr lang="en-US" b="true" sz="3500" spc="210">
                <a:solidFill>
                  <a:srgbClr val="100F0D"/>
                </a:solidFill>
                <a:latin typeface="Montserrat Semi-Bold"/>
                <a:ea typeface="Montserrat Semi-Bold"/>
                <a:cs typeface="Montserrat Semi-Bold"/>
                <a:sym typeface="Montserrat Semi-Bold"/>
              </a:rPr>
              <a:t>, được sử dụng cho cả bài toán phân loại và hồi quy. </a:t>
            </a:r>
          </a:p>
          <a:p>
            <a:pPr algn="just">
              <a:lnSpc>
                <a:spcPts val="5775"/>
              </a:lnSpc>
            </a:pPr>
          </a:p>
          <a:p>
            <a:pPr algn="just">
              <a:lnSpc>
                <a:spcPts val="5775"/>
              </a:lnSpc>
            </a:pPr>
            <a:r>
              <a:rPr lang="en-US" b="true" sz="3500" spc="210">
                <a:solidFill>
                  <a:srgbClr val="100F0D"/>
                </a:solidFill>
                <a:latin typeface="Montserrat Semi-Bold"/>
                <a:ea typeface="Montserrat Semi-Bold"/>
                <a:cs typeface="Montserrat Semi-Bold"/>
                <a:sym typeface="Montserrat Semi-Bold"/>
              </a:rPr>
              <a:t>Thuật toán này được phát triển dựa trên ý tưởng kết hợp nhiều cây quyết định (decision trees) để cải thiện độ chính xác và độ ổn định của mô hình.</a:t>
            </a:r>
          </a:p>
          <a:p>
            <a:pPr algn="just" marL="0" indent="0" lvl="0">
              <a:lnSpc>
                <a:spcPts val="5280"/>
              </a:lnSpc>
            </a:pPr>
          </a:p>
        </p:txBody>
      </p:sp>
      <p:sp>
        <p:nvSpPr>
          <p:cNvPr name="Freeform 9" id="9"/>
          <p:cNvSpPr/>
          <p:nvPr/>
        </p:nvSpPr>
        <p:spPr>
          <a:xfrm flipH="false" flipV="false" rot="0">
            <a:off x="488287" y="2715387"/>
            <a:ext cx="1760334" cy="532501"/>
          </a:xfrm>
          <a:custGeom>
            <a:avLst/>
            <a:gdLst/>
            <a:ahLst/>
            <a:cxnLst/>
            <a:rect r="r" b="b" t="t" l="l"/>
            <a:pathLst>
              <a:path h="532501" w="1760334">
                <a:moveTo>
                  <a:pt x="0" y="0"/>
                </a:moveTo>
                <a:lnTo>
                  <a:pt x="1760334" y="0"/>
                </a:lnTo>
                <a:lnTo>
                  <a:pt x="1760334" y="532501"/>
                </a:lnTo>
                <a:lnTo>
                  <a:pt x="0" y="5325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Random Forest</a:t>
            </a:r>
          </a:p>
        </p:txBody>
      </p:sp>
      <p:sp>
        <p:nvSpPr>
          <p:cNvPr name="TextBox 11" id="11"/>
          <p:cNvSpPr txBox="true"/>
          <p:nvPr/>
        </p:nvSpPr>
        <p:spPr>
          <a:xfrm rot="0">
            <a:off x="16987439" y="9201150"/>
            <a:ext cx="70746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672116" y="3257862"/>
            <a:ext cx="15587184" cy="6008686"/>
          </a:xfrm>
          <a:prstGeom prst="rect">
            <a:avLst/>
          </a:prstGeom>
        </p:spPr>
        <p:txBody>
          <a:bodyPr anchor="t" rtlCol="false" tIns="0" lIns="0" bIns="0" rIns="0">
            <a:spAutoFit/>
          </a:bodyPr>
          <a:lstStyle/>
          <a:p>
            <a:pPr algn="just">
              <a:lnSpc>
                <a:spcPts val="5425"/>
              </a:lnSpc>
            </a:pPr>
            <a:r>
              <a:rPr lang="en-US" b="true" sz="3100" spc="186">
                <a:solidFill>
                  <a:srgbClr val="100F0D"/>
                </a:solidFill>
                <a:latin typeface="Montserrat Semi-Bold"/>
                <a:ea typeface="Montserrat Semi-Bold"/>
                <a:cs typeface="Montserrat Semi-Bold"/>
                <a:sym typeface="Montserrat Semi-Bold"/>
              </a:rPr>
              <a:t>1. </a:t>
            </a:r>
            <a:r>
              <a:rPr lang="en-US" b="true" sz="3100" spc="186">
                <a:solidFill>
                  <a:srgbClr val="100F0D"/>
                </a:solidFill>
                <a:latin typeface="Montserrat Bold"/>
                <a:ea typeface="Montserrat Bold"/>
                <a:cs typeface="Montserrat Bold"/>
                <a:sym typeface="Montserrat Bold"/>
              </a:rPr>
              <a:t>Bootstrap Aggregation (Bagging)</a:t>
            </a:r>
            <a:r>
              <a:rPr lang="en-US" b="true" sz="3100" spc="186">
                <a:solidFill>
                  <a:srgbClr val="100F0D"/>
                </a:solidFill>
                <a:latin typeface="Montserrat Semi-Bold"/>
                <a:ea typeface="Montserrat Semi-Bold"/>
                <a:cs typeface="Montserrat Semi-Bold"/>
                <a:sym typeface="Montserrat Semi-Bold"/>
              </a:rPr>
              <a:t>: Sử dụng các tập con dữ liệu khác nhau được tạo từ tập huấn luyện bằng cách lấy mẫu ngẫu nhiên </a:t>
            </a:r>
            <a:r>
              <a:rPr lang="en-US" b="true" sz="3100" spc="186">
                <a:solidFill>
                  <a:srgbClr val="100F0D"/>
                </a:solidFill>
                <a:latin typeface="Montserrat Bold"/>
                <a:ea typeface="Montserrat Bold"/>
                <a:cs typeface="Montserrat Bold"/>
                <a:sym typeface="Montserrat Bold"/>
              </a:rPr>
              <a:t>có hoàn lại (with replacement</a:t>
            </a:r>
            <a:r>
              <a:rPr lang="en-US" b="true" sz="3100" spc="186">
                <a:solidFill>
                  <a:srgbClr val="100F0D"/>
                </a:solidFill>
                <a:latin typeface="Montserrat Semi-Bold"/>
                <a:ea typeface="Montserrat Semi-Bold"/>
                <a:cs typeface="Montserrat Semi-Bold"/>
                <a:sym typeface="Montserrat Semi-Bold"/>
              </a:rPr>
              <a:t>). </a:t>
            </a:r>
          </a:p>
          <a:p>
            <a:pPr algn="just">
              <a:lnSpc>
                <a:spcPts val="5425"/>
              </a:lnSpc>
            </a:pPr>
            <a:r>
              <a:rPr lang="en-US" b="true" sz="3100" spc="186">
                <a:solidFill>
                  <a:srgbClr val="100F0D"/>
                </a:solidFill>
                <a:latin typeface="Montserrat Semi-Bold"/>
                <a:ea typeface="Montserrat Semi-Bold"/>
                <a:cs typeface="Montserrat Semi-Bold"/>
                <a:sym typeface="Montserrat Semi-Bold"/>
              </a:rPr>
              <a:t>Mỗi tập con này được dùng để huấn luyện một cây quyết định độc lập.</a:t>
            </a:r>
          </a:p>
          <a:p>
            <a:pPr algn="just">
              <a:lnSpc>
                <a:spcPts val="5425"/>
              </a:lnSpc>
            </a:pPr>
            <a:r>
              <a:rPr lang="en-US" b="true" sz="3100" spc="186">
                <a:solidFill>
                  <a:srgbClr val="100F0D"/>
                </a:solidFill>
                <a:latin typeface="Montserrat Semi-Bold"/>
                <a:ea typeface="Montserrat Semi-Bold"/>
                <a:cs typeface="Montserrat Semi-Bold"/>
                <a:sym typeface="Montserrat Semi-Bold"/>
              </a:rPr>
              <a:t>2.</a:t>
            </a:r>
            <a:r>
              <a:rPr lang="en-US" sz="3100" spc="186">
                <a:solidFill>
                  <a:srgbClr val="100F0D"/>
                </a:solidFill>
                <a:latin typeface="Montserrat"/>
                <a:ea typeface="Montserrat"/>
                <a:cs typeface="Montserrat"/>
                <a:sym typeface="Montserrat"/>
              </a:rPr>
              <a:t> </a:t>
            </a:r>
            <a:r>
              <a:rPr lang="en-US" b="true" sz="3100" spc="186">
                <a:solidFill>
                  <a:srgbClr val="100F0D"/>
                </a:solidFill>
                <a:latin typeface="Montserrat Bold"/>
                <a:ea typeface="Montserrat Bold"/>
                <a:cs typeface="Montserrat Bold"/>
                <a:sym typeface="Montserrat Bold"/>
              </a:rPr>
              <a:t>Random Feature Selection</a:t>
            </a:r>
            <a:r>
              <a:rPr lang="en-US" b="true" sz="3100" spc="186">
                <a:solidFill>
                  <a:srgbClr val="100F0D"/>
                </a:solidFill>
                <a:latin typeface="Montserrat Semi-Bold"/>
                <a:ea typeface="Montserrat Semi-Bold"/>
                <a:cs typeface="Montserrat Semi-Bold"/>
                <a:sym typeface="Montserrat Semi-Bold"/>
              </a:rPr>
              <a:t>: Ở mỗi nút của một cây quyết định, Random Forest không xem xét tất cả các thuộc tính (features) mà chỉ chọn một</a:t>
            </a:r>
            <a:r>
              <a:rPr lang="en-US" b="true" sz="3100" spc="186">
                <a:solidFill>
                  <a:srgbClr val="100F0D"/>
                </a:solidFill>
                <a:latin typeface="Montserrat Bold"/>
                <a:ea typeface="Montserrat Bold"/>
                <a:cs typeface="Montserrat Bold"/>
                <a:sym typeface="Montserrat Bold"/>
              </a:rPr>
              <a:t> tập con ngẫu nhiên</a:t>
            </a:r>
            <a:r>
              <a:rPr lang="en-US" b="true" sz="3100" spc="186">
                <a:solidFill>
                  <a:srgbClr val="100F0D"/>
                </a:solidFill>
                <a:latin typeface="Montserrat Semi-Bold"/>
                <a:ea typeface="Montserrat Semi-Bold"/>
                <a:cs typeface="Montserrat Semi-Bold"/>
                <a:sym typeface="Montserrat Semi-Bold"/>
              </a:rPr>
              <a:t>.</a:t>
            </a:r>
          </a:p>
          <a:p>
            <a:pPr algn="just" marL="0" indent="0" lvl="0">
              <a:lnSpc>
                <a:spcPts val="4290"/>
              </a:lnSpc>
            </a:pPr>
          </a:p>
        </p:txBody>
      </p:sp>
      <p:sp>
        <p:nvSpPr>
          <p:cNvPr name="TextBox 9" id="9"/>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Nguyên lý hoạt động</a:t>
            </a:r>
          </a:p>
        </p:txBody>
      </p:sp>
      <p:sp>
        <p:nvSpPr>
          <p:cNvPr name="TextBox 10" id="10"/>
          <p:cNvSpPr txBox="true"/>
          <p:nvPr/>
        </p:nvSpPr>
        <p:spPr>
          <a:xfrm rot="0">
            <a:off x="1320631" y="2392993"/>
            <a:ext cx="9873853" cy="588644"/>
          </a:xfrm>
          <a:prstGeom prst="rect">
            <a:avLst/>
          </a:prstGeom>
        </p:spPr>
        <p:txBody>
          <a:bodyPr anchor="t" rtlCol="false" tIns="0" lIns="0" bIns="0" rIns="0">
            <a:spAutoFit/>
          </a:bodyPr>
          <a:lstStyle/>
          <a:p>
            <a:pPr algn="ctr">
              <a:lnSpc>
                <a:spcPts val="4860"/>
              </a:lnSpc>
              <a:spcBef>
                <a:spcPct val="0"/>
              </a:spcBef>
            </a:pPr>
            <a:r>
              <a:rPr lang="en-US" b="true" sz="3600" spc="216">
                <a:solidFill>
                  <a:srgbClr val="100F0D"/>
                </a:solidFill>
                <a:latin typeface="Montserrat Medium"/>
                <a:ea typeface="Montserrat Medium"/>
                <a:cs typeface="Montserrat Medium"/>
                <a:sym typeface="Montserrat Medium"/>
              </a:rPr>
              <a:t>H</a:t>
            </a:r>
            <a:r>
              <a:rPr lang="en-US" b="true" sz="3600" spc="216">
                <a:solidFill>
                  <a:srgbClr val="100F0D"/>
                </a:solidFill>
                <a:latin typeface="Montserrat Medium"/>
                <a:ea typeface="Montserrat Medium"/>
                <a:cs typeface="Montserrat Medium"/>
                <a:sym typeface="Montserrat Medium"/>
              </a:rPr>
              <a:t>oạt động dựa trên</a:t>
            </a:r>
            <a:r>
              <a:rPr lang="en-US" b="true" sz="3600" spc="216">
                <a:solidFill>
                  <a:srgbClr val="100F0D"/>
                </a:solidFill>
                <a:latin typeface="Montserrat Bold"/>
                <a:ea typeface="Montserrat Bold"/>
                <a:cs typeface="Montserrat Bold"/>
                <a:sym typeface="Montserrat Bold"/>
              </a:rPr>
              <a:t> hai ý tưởng</a:t>
            </a:r>
            <a:r>
              <a:rPr lang="en-US" b="true" sz="3600" spc="216">
                <a:solidFill>
                  <a:srgbClr val="100F0D"/>
                </a:solidFill>
                <a:latin typeface="Montserrat Medium"/>
                <a:ea typeface="Montserrat Medium"/>
                <a:cs typeface="Montserrat Medium"/>
                <a:sym typeface="Montserrat Medium"/>
              </a:rPr>
              <a:t> chính</a:t>
            </a:r>
          </a:p>
        </p:txBody>
      </p:sp>
      <p:sp>
        <p:nvSpPr>
          <p:cNvPr name="TextBox 11" id="11"/>
          <p:cNvSpPr txBox="true"/>
          <p:nvPr/>
        </p:nvSpPr>
        <p:spPr>
          <a:xfrm rot="0">
            <a:off x="16987975" y="9201150"/>
            <a:ext cx="7063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Nguyên lý hoạt động</a:t>
            </a:r>
          </a:p>
        </p:txBody>
      </p:sp>
      <p:sp>
        <p:nvSpPr>
          <p:cNvPr name="TextBox 9" id="9"/>
          <p:cNvSpPr txBox="true"/>
          <p:nvPr/>
        </p:nvSpPr>
        <p:spPr>
          <a:xfrm rot="0">
            <a:off x="1368454" y="2934012"/>
            <a:ext cx="15890846" cy="1198245"/>
          </a:xfrm>
          <a:prstGeom prst="rect">
            <a:avLst/>
          </a:prstGeom>
        </p:spPr>
        <p:txBody>
          <a:bodyPr anchor="t" rtlCol="false" tIns="0" lIns="0" bIns="0" rIns="0">
            <a:spAutoFit/>
          </a:bodyPr>
          <a:lstStyle/>
          <a:p>
            <a:pPr algn="just">
              <a:lnSpc>
                <a:spcPts val="4860"/>
              </a:lnSpc>
              <a:spcBef>
                <a:spcPct val="0"/>
              </a:spcBef>
            </a:pPr>
            <a:r>
              <a:rPr lang="en-US" b="true" sz="3600" spc="215">
                <a:solidFill>
                  <a:srgbClr val="100F0D"/>
                </a:solidFill>
                <a:latin typeface="Montserrat Medium"/>
                <a:ea typeface="Montserrat Medium"/>
                <a:cs typeface="Montserrat Medium"/>
                <a:sym typeface="Montserrat Medium"/>
              </a:rPr>
              <a:t>Sau khi tất cả các cây được xây dựng, Random Forest thực hiện dự đoán bằng cách:</a:t>
            </a:r>
          </a:p>
        </p:txBody>
      </p:sp>
      <p:sp>
        <p:nvSpPr>
          <p:cNvPr name="TextBox 10" id="10"/>
          <p:cNvSpPr txBox="true"/>
          <p:nvPr/>
        </p:nvSpPr>
        <p:spPr>
          <a:xfrm rot="0">
            <a:off x="1028700" y="4584322"/>
            <a:ext cx="16230600" cy="2449191"/>
          </a:xfrm>
          <a:prstGeom prst="rect">
            <a:avLst/>
          </a:prstGeom>
        </p:spPr>
        <p:txBody>
          <a:bodyPr anchor="t" rtlCol="false" tIns="0" lIns="0" bIns="0" rIns="0">
            <a:spAutoFit/>
          </a:bodyPr>
          <a:lstStyle/>
          <a:p>
            <a:pPr algn="just" marL="820432" indent="-410216" lvl="1">
              <a:lnSpc>
                <a:spcPts val="6650"/>
              </a:lnSpc>
              <a:buFont typeface="Arial"/>
              <a:buChar char="•"/>
            </a:pPr>
            <a:r>
              <a:rPr lang="en-US" b="true" sz="3800" spc="228">
                <a:solidFill>
                  <a:srgbClr val="100F0D"/>
                </a:solidFill>
                <a:latin typeface="Montserrat Bold"/>
                <a:ea typeface="Montserrat Bold"/>
                <a:cs typeface="Montserrat Bold"/>
                <a:sym typeface="Montserrat Bold"/>
              </a:rPr>
              <a:t>Phân loại</a:t>
            </a:r>
            <a:r>
              <a:rPr lang="en-US" b="true" sz="3800" spc="228">
                <a:solidFill>
                  <a:srgbClr val="100F0D"/>
                </a:solidFill>
                <a:latin typeface="Montserrat Medium"/>
                <a:ea typeface="Montserrat Medium"/>
                <a:cs typeface="Montserrat Medium"/>
                <a:sym typeface="Montserrat Medium"/>
              </a:rPr>
              <a:t>: Sử dụng biểu quyết số đông (majority voting) từ các cây.</a:t>
            </a:r>
          </a:p>
          <a:p>
            <a:pPr algn="just" marL="820432" indent="-410216" lvl="1">
              <a:lnSpc>
                <a:spcPts val="6650"/>
              </a:lnSpc>
              <a:buFont typeface="Arial"/>
              <a:buChar char="•"/>
            </a:pPr>
            <a:r>
              <a:rPr lang="en-US" b="true" sz="3800" spc="228">
                <a:solidFill>
                  <a:srgbClr val="100F0D"/>
                </a:solidFill>
                <a:latin typeface="Montserrat Bold"/>
                <a:ea typeface="Montserrat Bold"/>
                <a:cs typeface="Montserrat Bold"/>
                <a:sym typeface="Montserrat Bold"/>
              </a:rPr>
              <a:t>Hồi quy</a:t>
            </a:r>
            <a:r>
              <a:rPr lang="en-US" b="true" sz="3800" spc="228">
                <a:solidFill>
                  <a:srgbClr val="100F0D"/>
                </a:solidFill>
                <a:latin typeface="Montserrat Medium"/>
                <a:ea typeface="Montserrat Medium"/>
                <a:cs typeface="Montserrat Medium"/>
                <a:sym typeface="Montserrat Medium"/>
              </a:rPr>
              <a:t>: Lấy trung bình dự đoán của tất cả các cây.</a:t>
            </a:r>
          </a:p>
        </p:txBody>
      </p:sp>
      <p:sp>
        <p:nvSpPr>
          <p:cNvPr name="TextBox 11" id="11"/>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AutoShape 8" id="8"/>
          <p:cNvSpPr/>
          <p:nvPr/>
        </p:nvSpPr>
        <p:spPr>
          <a:xfrm>
            <a:off x="9144000" y="2002080"/>
            <a:ext cx="0" cy="7924874"/>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185060" y="2156382"/>
            <a:ext cx="8668427" cy="8596884"/>
          </a:xfrm>
          <a:prstGeom prst="rect">
            <a:avLst/>
          </a:prstGeom>
        </p:spPr>
        <p:txBody>
          <a:bodyPr anchor="t" rtlCol="false" tIns="0" lIns="0" bIns="0" rIns="0">
            <a:spAutoFit/>
          </a:bodyPr>
          <a:lstStyle/>
          <a:p>
            <a:pPr algn="just">
              <a:lnSpc>
                <a:spcPts val="4921"/>
              </a:lnSpc>
            </a:pPr>
            <a:r>
              <a:rPr lang="en-US" b="true" sz="3195" spc="191">
                <a:solidFill>
                  <a:srgbClr val="100F0D"/>
                </a:solidFill>
                <a:latin typeface="Montserrat Semi-Bold"/>
                <a:ea typeface="Montserrat Semi-Bold"/>
                <a:cs typeface="Montserrat Semi-Bold"/>
                <a:sym typeface="Montserrat Semi-Bold"/>
              </a:rPr>
              <a:t>Ưu điểm:</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Độ chính xác cao</a:t>
            </a:r>
            <a:r>
              <a:rPr lang="en-US" b="true" sz="3195" spc="191">
                <a:solidFill>
                  <a:srgbClr val="100F0D"/>
                </a:solidFill>
                <a:latin typeface="Montserrat Semi-Bold"/>
                <a:ea typeface="Montserrat Semi-Bold"/>
                <a:cs typeface="Montserrat Semi-Bold"/>
                <a:sym typeface="Montserrat Semi-Bold"/>
              </a:rPr>
              <a:t>.</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Khả năng xử lý dữ liệu phức tạp</a:t>
            </a:r>
            <a:r>
              <a:rPr lang="en-US" b="true" sz="3195" spc="191">
                <a:solidFill>
                  <a:srgbClr val="100F0D"/>
                </a:solidFill>
                <a:latin typeface="Montserrat Semi-Bold"/>
                <a:ea typeface="Montserrat Semi-Bold"/>
                <a:cs typeface="Montserrat Semi-Bold"/>
                <a:sym typeface="Montserrat Semi-Bold"/>
              </a:rPr>
              <a:t>: Hiệu quả với dữ liệu có nhiều thuộc tính.</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Chống overfitting</a:t>
            </a:r>
            <a:r>
              <a:rPr lang="en-US" b="true" sz="3195" spc="191">
                <a:solidFill>
                  <a:srgbClr val="100F0D"/>
                </a:solidFill>
                <a:latin typeface="Montserrat Semi-Bold"/>
                <a:ea typeface="Montserrat Semi-Bold"/>
                <a:cs typeface="Montserrat Semi-Bold"/>
                <a:sym typeface="Montserrat Semi-Bold"/>
              </a:rPr>
              <a:t>: Giảm thiểu nguy cơ quá khớp nhờ việc chọn ngẫu nhiên cả dữ liệu và thuộc tính.</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Tính đa dạng</a:t>
            </a:r>
            <a:r>
              <a:rPr lang="en-US" b="true" sz="3195" spc="191">
                <a:solidFill>
                  <a:srgbClr val="100F0D"/>
                </a:solidFill>
                <a:latin typeface="Montserrat Semi-Bold"/>
                <a:ea typeface="Montserrat Semi-Bold"/>
                <a:cs typeface="Montserrat Semi-Bold"/>
                <a:sym typeface="Montserrat Semi-Bold"/>
              </a:rPr>
              <a:t>: Các cây được xây dựng từ dữ liệu và thuộc tính ngẫu nhiên nên ít tương quan, tăng tính tổng quát.</a:t>
            </a:r>
          </a:p>
          <a:p>
            <a:pPr algn="just">
              <a:lnSpc>
                <a:spcPts val="4314"/>
              </a:lnSpc>
            </a:pPr>
          </a:p>
        </p:txBody>
      </p:sp>
      <p:sp>
        <p:nvSpPr>
          <p:cNvPr name="TextBox 10" id="10"/>
          <p:cNvSpPr txBox="true"/>
          <p:nvPr/>
        </p:nvSpPr>
        <p:spPr>
          <a:xfrm rot="0">
            <a:off x="9545499" y="2146857"/>
            <a:ext cx="7326589" cy="7507924"/>
          </a:xfrm>
          <a:prstGeom prst="rect">
            <a:avLst/>
          </a:prstGeom>
        </p:spPr>
        <p:txBody>
          <a:bodyPr anchor="t" rtlCol="false" tIns="0" lIns="0" bIns="0" rIns="0">
            <a:spAutoFit/>
          </a:bodyPr>
          <a:lstStyle/>
          <a:p>
            <a:pPr algn="just">
              <a:lnSpc>
                <a:spcPts val="5017"/>
              </a:lnSpc>
            </a:pPr>
            <a:r>
              <a:rPr lang="en-US" b="true" sz="3195" spc="191">
                <a:solidFill>
                  <a:srgbClr val="100F0D"/>
                </a:solidFill>
                <a:latin typeface="Montserrat Semi-Bold"/>
                <a:ea typeface="Montserrat Semi-Bold"/>
                <a:cs typeface="Montserrat Semi-Bold"/>
                <a:sym typeface="Montserrat Semi-Bold"/>
              </a:rPr>
              <a:t>Nhược điểm:</a:t>
            </a:r>
          </a:p>
          <a:p>
            <a:pPr algn="just" marL="689996" indent="-344998" lvl="1">
              <a:lnSpc>
                <a:spcPts val="5017"/>
              </a:lnSpc>
              <a:buFont typeface="Arial"/>
              <a:buChar char="•"/>
            </a:pPr>
            <a:r>
              <a:rPr lang="en-US" b="true" sz="3195" spc="191">
                <a:solidFill>
                  <a:srgbClr val="100F0D"/>
                </a:solidFill>
                <a:latin typeface="Montserrat Bold"/>
                <a:ea typeface="Montserrat Bold"/>
                <a:cs typeface="Montserrat Bold"/>
                <a:sym typeface="Montserrat Bold"/>
              </a:rPr>
              <a:t>Chi phí tính toán cao.</a:t>
            </a:r>
          </a:p>
          <a:p>
            <a:pPr algn="just" marL="689996" indent="-344998" lvl="1">
              <a:lnSpc>
                <a:spcPts val="5017"/>
              </a:lnSpc>
              <a:buFont typeface="Arial"/>
              <a:buChar char="•"/>
            </a:pPr>
            <a:r>
              <a:rPr lang="en-US" b="true" sz="3195" spc="191">
                <a:solidFill>
                  <a:srgbClr val="100F0D"/>
                </a:solidFill>
                <a:latin typeface="Montserrat Bold"/>
                <a:ea typeface="Montserrat Bold"/>
                <a:cs typeface="Montserrat Bold"/>
                <a:sym typeface="Montserrat Bold"/>
              </a:rPr>
              <a:t>Khó diễn giải</a:t>
            </a:r>
            <a:r>
              <a:rPr lang="en-US" b="true" sz="3195" spc="191">
                <a:solidFill>
                  <a:srgbClr val="100F0D"/>
                </a:solidFill>
                <a:latin typeface="Montserrat Semi-Bold"/>
                <a:ea typeface="Montserrat Semi-Bold"/>
                <a:cs typeface="Montserrat Semi-Bold"/>
                <a:sym typeface="Montserrat Semi-Bold"/>
              </a:rPr>
              <a:t>: Kết quả khó giải thích hơn so với một cây quyết định đơn lẻ.</a:t>
            </a:r>
          </a:p>
          <a:p>
            <a:pPr algn="just" marL="689996" indent="-344998" lvl="1">
              <a:lnSpc>
                <a:spcPts val="5017"/>
              </a:lnSpc>
              <a:buFont typeface="Arial"/>
              <a:buChar char="•"/>
            </a:pPr>
            <a:r>
              <a:rPr lang="en-US" b="true" sz="3195" spc="191">
                <a:solidFill>
                  <a:srgbClr val="100F0D"/>
                </a:solidFill>
                <a:latin typeface="Montserrat Bold"/>
                <a:ea typeface="Montserrat Bold"/>
                <a:cs typeface="Montserrat Bold"/>
                <a:sym typeface="Montserrat Bold"/>
              </a:rPr>
              <a:t>Hiệu quả giảm với dữ liệu độ nhiễu cao:</a:t>
            </a:r>
            <a:r>
              <a:rPr lang="en-US" b="true" sz="3195" spc="191">
                <a:solidFill>
                  <a:srgbClr val="100F0D"/>
                </a:solidFill>
                <a:latin typeface="Montserrat Semi-Bold"/>
                <a:ea typeface="Montserrat Semi-Bold"/>
                <a:cs typeface="Montserrat Semi-Bold"/>
                <a:sym typeface="Montserrat Semi-Bold"/>
              </a:rPr>
              <a:t> Nếu dữ liệu có quá nhiều nhiễu, các cây quyết định có thể học các mẫu không thực sự tồn tại.</a:t>
            </a:r>
          </a:p>
          <a:p>
            <a:pPr algn="just">
              <a:lnSpc>
                <a:spcPts val="5017"/>
              </a:lnSpc>
            </a:pPr>
          </a:p>
          <a:p>
            <a:pPr algn="just">
              <a:lnSpc>
                <a:spcPts val="5017"/>
              </a:lnSpc>
            </a:pPr>
          </a:p>
        </p:txBody>
      </p:sp>
      <p:sp>
        <p:nvSpPr>
          <p:cNvPr name="TextBox 11" id="11"/>
          <p:cNvSpPr txBox="true"/>
          <p:nvPr/>
        </p:nvSpPr>
        <p:spPr>
          <a:xfrm rot="0">
            <a:off x="1028700" y="9715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Ưu và nhược điểm</a:t>
            </a:r>
          </a:p>
        </p:txBody>
      </p:sp>
      <p:sp>
        <p:nvSpPr>
          <p:cNvPr name="TextBox 12" id="12"/>
          <p:cNvSpPr txBox="true"/>
          <p:nvPr/>
        </p:nvSpPr>
        <p:spPr>
          <a:xfrm rot="0">
            <a:off x="16987439" y="9201150"/>
            <a:ext cx="70746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LOGISTIC REGRESSION</a:t>
            </a:r>
          </a:p>
        </p:txBody>
      </p:sp>
      <p:sp>
        <p:nvSpPr>
          <p:cNvPr name="TextBox 4" id="4"/>
          <p:cNvSpPr txBox="true"/>
          <p:nvPr/>
        </p:nvSpPr>
        <p:spPr>
          <a:xfrm rot="0">
            <a:off x="7932420" y="3025734"/>
            <a:ext cx="2423160"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4.3</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75414" y="9201150"/>
            <a:ext cx="73152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441856" y="2395100"/>
            <a:ext cx="14477691" cy="5761672"/>
          </a:xfrm>
          <a:prstGeom prst="rect">
            <a:avLst/>
          </a:prstGeom>
        </p:spPr>
        <p:txBody>
          <a:bodyPr anchor="t" rtlCol="false" tIns="0" lIns="0" bIns="0" rIns="0">
            <a:spAutoFit/>
          </a:bodyPr>
          <a:lstStyle/>
          <a:p>
            <a:pPr algn="just" marL="755651" indent="-377825" lvl="1">
              <a:lnSpc>
                <a:spcPts val="5775"/>
              </a:lnSpc>
              <a:buFont typeface="Arial"/>
              <a:buChar char="•"/>
            </a:pPr>
            <a:r>
              <a:rPr lang="en-US" sz="3500" spc="210">
                <a:solidFill>
                  <a:srgbClr val="100F0D"/>
                </a:solidFill>
                <a:latin typeface="Montserrat"/>
                <a:ea typeface="Montserrat"/>
                <a:cs typeface="Montserrat"/>
                <a:sym typeface="Montserrat"/>
              </a:rPr>
              <a:t>Một thuật toán học máy thuộc nhóm </a:t>
            </a:r>
            <a:r>
              <a:rPr lang="en-US" b="true" sz="3500" spc="210">
                <a:solidFill>
                  <a:srgbClr val="100F0D"/>
                </a:solidFill>
                <a:latin typeface="Montserrat Bold"/>
                <a:ea typeface="Montserrat Bold"/>
                <a:cs typeface="Montserrat Bold"/>
                <a:sym typeface="Montserrat Bold"/>
              </a:rPr>
              <a:t>Supervised Learning</a:t>
            </a:r>
            <a:r>
              <a:rPr lang="en-US" sz="3500" spc="210">
                <a:solidFill>
                  <a:srgbClr val="100F0D"/>
                </a:solidFill>
                <a:latin typeface="Montserrat"/>
                <a:ea typeface="Montserrat"/>
                <a:cs typeface="Montserrat"/>
                <a:sym typeface="Montserrat"/>
              </a:rPr>
              <a:t> được sử dụng để giải quyết các bài toán phân loại (Classification).</a:t>
            </a:r>
          </a:p>
          <a:p>
            <a:pPr algn="just">
              <a:lnSpc>
                <a:spcPts val="5775"/>
              </a:lnSpc>
            </a:pPr>
          </a:p>
          <a:p>
            <a:pPr algn="just" marL="755651" indent="-377825" lvl="1">
              <a:lnSpc>
                <a:spcPts val="5775"/>
              </a:lnSpc>
              <a:buFont typeface="Arial"/>
              <a:buChar char="•"/>
            </a:pPr>
            <a:r>
              <a:rPr lang="en-US" sz="3500" spc="210">
                <a:solidFill>
                  <a:srgbClr val="100F0D"/>
                </a:solidFill>
                <a:latin typeface="Montserrat"/>
                <a:ea typeface="Montserrat"/>
                <a:cs typeface="Montserrat"/>
                <a:sym typeface="Montserrat"/>
              </a:rPr>
              <a:t>Mục tiêu: </a:t>
            </a:r>
            <a:r>
              <a:rPr lang="en-US" b="true" sz="3500" spc="210">
                <a:solidFill>
                  <a:srgbClr val="100F0D"/>
                </a:solidFill>
                <a:latin typeface="Montserrat Bold"/>
                <a:ea typeface="Montserrat Bold"/>
                <a:cs typeface="Montserrat Bold"/>
                <a:sym typeface="Montserrat Bold"/>
              </a:rPr>
              <a:t>Dự đoán xác suất</a:t>
            </a:r>
            <a:r>
              <a:rPr lang="en-US" sz="3500" spc="210">
                <a:solidFill>
                  <a:srgbClr val="100F0D"/>
                </a:solidFill>
                <a:latin typeface="Montserrat"/>
                <a:ea typeface="Montserrat"/>
                <a:cs typeface="Montserrat"/>
                <a:sym typeface="Montserrat"/>
              </a:rPr>
              <a:t> của một sự kiện dựa trên các đặc trưng đầu vào, thường biểu diễn dưới dạng nhãn nhị phân (0 hoặc 1).</a:t>
            </a:r>
          </a:p>
          <a:p>
            <a:pPr algn="just" marL="0" indent="0" lvl="0">
              <a:lnSpc>
                <a:spcPts val="5280"/>
              </a:lnSpc>
            </a:pPr>
          </a:p>
        </p:txBody>
      </p:sp>
      <p:sp>
        <p:nvSpPr>
          <p:cNvPr name="Freeform 9" id="9"/>
          <p:cNvSpPr/>
          <p:nvPr/>
        </p:nvSpPr>
        <p:spPr>
          <a:xfrm flipH="false" flipV="false" rot="0">
            <a:off x="488287" y="2715387"/>
            <a:ext cx="1760334" cy="532501"/>
          </a:xfrm>
          <a:custGeom>
            <a:avLst/>
            <a:gdLst/>
            <a:ahLst/>
            <a:cxnLst/>
            <a:rect r="r" b="b" t="t" l="l"/>
            <a:pathLst>
              <a:path h="532501" w="1760334">
                <a:moveTo>
                  <a:pt x="0" y="0"/>
                </a:moveTo>
                <a:lnTo>
                  <a:pt x="1760334" y="0"/>
                </a:lnTo>
                <a:lnTo>
                  <a:pt x="1760334" y="532501"/>
                </a:lnTo>
                <a:lnTo>
                  <a:pt x="0" y="5325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Logistic Regression</a:t>
            </a:r>
          </a:p>
        </p:txBody>
      </p:sp>
      <p:sp>
        <p:nvSpPr>
          <p:cNvPr name="TextBox 11" id="11"/>
          <p:cNvSpPr txBox="true"/>
          <p:nvPr/>
        </p:nvSpPr>
        <p:spPr>
          <a:xfrm rot="0">
            <a:off x="16980712" y="9201150"/>
            <a:ext cx="72092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2121385"/>
            <a:ext cx="15587184" cy="7608886"/>
          </a:xfrm>
          <a:prstGeom prst="rect">
            <a:avLst/>
          </a:prstGeom>
        </p:spPr>
        <p:txBody>
          <a:bodyPr anchor="t" rtlCol="false" tIns="0" lIns="0" bIns="0" rIns="0">
            <a:spAutoFit/>
          </a:bodyPr>
          <a:lstStyle/>
          <a:p>
            <a:pPr algn="just">
              <a:lnSpc>
                <a:spcPts val="5425"/>
              </a:lnSpc>
            </a:pPr>
            <a:r>
              <a:rPr lang="en-US" b="true" sz="3100" spc="186">
                <a:solidFill>
                  <a:srgbClr val="100F0D"/>
                </a:solidFill>
                <a:latin typeface="Montserrat Semi-Bold"/>
                <a:ea typeface="Montserrat Semi-Bold"/>
                <a:cs typeface="Montserrat Semi-Bold"/>
                <a:sym typeface="Montserrat Semi-Bold"/>
              </a:rPr>
              <a:t>Hàm tuyến</a:t>
            </a:r>
            <a:r>
              <a:rPr lang="en-US" b="true" sz="3100" spc="186">
                <a:solidFill>
                  <a:srgbClr val="100F0D"/>
                </a:solidFill>
                <a:latin typeface="Montserrat Semi-Bold"/>
                <a:ea typeface="Montserrat Semi-Bold"/>
                <a:cs typeface="Montserrat Semi-Bold"/>
                <a:sym typeface="Montserrat Semi-Bold"/>
              </a:rPr>
              <a:t> tính:</a:t>
            </a:r>
          </a:p>
          <a:p>
            <a:pPr algn="just" marL="669293" indent="-334646" lvl="1">
              <a:lnSpc>
                <a:spcPts val="5425"/>
              </a:lnSpc>
              <a:buFont typeface="Arial"/>
              <a:buChar char="•"/>
            </a:pPr>
            <a:r>
              <a:rPr lang="en-US" b="true" sz="3100" spc="186">
                <a:solidFill>
                  <a:srgbClr val="100F0D"/>
                </a:solidFill>
                <a:latin typeface="Montserrat Semi-Bold"/>
                <a:ea typeface="Montserrat Semi-Bold"/>
                <a:cs typeface="Montserrat Semi-Bold"/>
                <a:sym typeface="Montserrat Semi-Bold"/>
              </a:rPr>
              <a:t>Mô hình sử dụng một phương trình tuyến tính:</a:t>
            </a:r>
          </a:p>
          <a:p>
            <a:pPr algn="just">
              <a:lnSpc>
                <a:spcPts val="5425"/>
              </a:lnSpc>
            </a:pPr>
          </a:p>
          <a:p>
            <a:pPr algn="just">
              <a:lnSpc>
                <a:spcPts val="5425"/>
              </a:lnSpc>
            </a:pPr>
          </a:p>
          <a:p>
            <a:pPr algn="just" marL="561345" indent="-280673" lvl="1">
              <a:lnSpc>
                <a:spcPts val="4290"/>
              </a:lnSpc>
              <a:buFont typeface="Arial"/>
              <a:buChar char="•"/>
            </a:pPr>
            <a:r>
              <a:rPr lang="en-US" b="true" sz="2600" spc="156">
                <a:solidFill>
                  <a:srgbClr val="100F0D"/>
                </a:solidFill>
                <a:latin typeface="Montserrat Semi-Bold"/>
                <a:ea typeface="Montserrat Semi-Bold"/>
                <a:cs typeface="Montserrat Semi-Bold"/>
                <a:sym typeface="Montserrat Semi-Bold"/>
              </a:rPr>
              <a:t>Trong đó: </a:t>
            </a:r>
            <a:r>
              <a:rPr lang="en-US" b="true" sz="2600" i="true" spc="156">
                <a:solidFill>
                  <a:srgbClr val="100F0D"/>
                </a:solidFill>
                <a:latin typeface="Montserrat Semi-Bold Italics"/>
                <a:ea typeface="Montserrat Semi-Bold Italics"/>
                <a:cs typeface="Montserrat Semi-Bold Italics"/>
                <a:sym typeface="Montserrat Semi-Bold Italics"/>
              </a:rPr>
              <a:t>wi</a:t>
            </a:r>
            <a:r>
              <a:rPr lang="en-US" b="true" sz="2600" spc="156">
                <a:solidFill>
                  <a:srgbClr val="100F0D"/>
                </a:solidFill>
                <a:latin typeface="Montserrat Semi-Bold"/>
                <a:ea typeface="Montserrat Semi-Bold"/>
                <a:cs typeface="Montserrat Semi-Bold"/>
                <a:sym typeface="Montserrat Semi-Bold"/>
              </a:rPr>
              <a:t>: trọng số, </a:t>
            </a:r>
            <a:r>
              <a:rPr lang="en-US" b="true" sz="2600" i="true" spc="156">
                <a:solidFill>
                  <a:srgbClr val="100F0D"/>
                </a:solidFill>
                <a:latin typeface="Montserrat Semi-Bold Italics"/>
                <a:ea typeface="Montserrat Semi-Bold Italics"/>
                <a:cs typeface="Montserrat Semi-Bold Italics"/>
                <a:sym typeface="Montserrat Semi-Bold Italics"/>
              </a:rPr>
              <a:t>xi</a:t>
            </a:r>
            <a:r>
              <a:rPr lang="en-US" b="true" sz="2600" spc="156">
                <a:solidFill>
                  <a:srgbClr val="100F0D"/>
                </a:solidFill>
                <a:latin typeface="Montserrat Semi-Bold"/>
                <a:ea typeface="Montserrat Semi-Bold"/>
                <a:cs typeface="Montserrat Semi-Bold"/>
                <a:sym typeface="Montserrat Semi-Bold"/>
              </a:rPr>
              <a:t>: đặc trưng, </a:t>
            </a:r>
            <a:r>
              <a:rPr lang="en-US" b="true" sz="2600" i="true" spc="156">
                <a:solidFill>
                  <a:srgbClr val="100F0D"/>
                </a:solidFill>
                <a:latin typeface="Montserrat Semi-Bold Italics"/>
                <a:ea typeface="Montserrat Semi-Bold Italics"/>
                <a:cs typeface="Montserrat Semi-Bold Italics"/>
                <a:sym typeface="Montserrat Semi-Bold Italics"/>
              </a:rPr>
              <a:t>b</a:t>
            </a:r>
            <a:r>
              <a:rPr lang="en-US" b="true" sz="2600" spc="156">
                <a:solidFill>
                  <a:srgbClr val="100F0D"/>
                </a:solidFill>
                <a:latin typeface="Montserrat Semi-Bold"/>
                <a:ea typeface="Montserrat Semi-Bold"/>
                <a:cs typeface="Montserrat Semi-Bold"/>
                <a:sym typeface="Montserrat Semi-Bold"/>
              </a:rPr>
              <a:t>: hằng số</a:t>
            </a:r>
          </a:p>
          <a:p>
            <a:pPr algn="just">
              <a:lnSpc>
                <a:spcPts val="4290"/>
              </a:lnSpc>
            </a:pPr>
            <a:r>
              <a:rPr lang="en-US" b="true" sz="2600" spc="156">
                <a:solidFill>
                  <a:srgbClr val="100F0D"/>
                </a:solidFill>
                <a:latin typeface="Montserrat Semi-Bold"/>
                <a:ea typeface="Montserrat Semi-Bold"/>
                <a:cs typeface="Montserrat Semi-Bold"/>
                <a:sym typeface="Montserrat Semi-Bold"/>
              </a:rPr>
              <a:t>Hàm Sigmoid (Logistic Function):</a:t>
            </a:r>
          </a:p>
          <a:p>
            <a:pPr algn="just" marL="561345" indent="-280673" lvl="1">
              <a:lnSpc>
                <a:spcPts val="4290"/>
              </a:lnSpc>
              <a:buFont typeface="Arial"/>
              <a:buChar char="•"/>
            </a:pPr>
            <a:r>
              <a:rPr lang="en-US" b="true" sz="2600" spc="156">
                <a:solidFill>
                  <a:srgbClr val="100F0D"/>
                </a:solidFill>
                <a:latin typeface="Montserrat Semi-Bold"/>
                <a:ea typeface="Montserrat Semi-Bold"/>
                <a:cs typeface="Montserrat Semi-Bold"/>
                <a:sym typeface="Montserrat Semi-Bold"/>
              </a:rPr>
              <a:t>Chuyển đổi giá trị </a:t>
            </a:r>
            <a:r>
              <a:rPr lang="en-US" b="true" sz="2600" i="true" spc="156">
                <a:solidFill>
                  <a:srgbClr val="100F0D"/>
                </a:solidFill>
                <a:latin typeface="Montserrat Semi-Bold Italics"/>
                <a:ea typeface="Montserrat Semi-Bold Italics"/>
                <a:cs typeface="Montserrat Semi-Bold Italics"/>
                <a:sym typeface="Montserrat Semi-Bold Italics"/>
              </a:rPr>
              <a:t>z</a:t>
            </a:r>
            <a:r>
              <a:rPr lang="en-US" b="true" sz="2600" spc="156">
                <a:solidFill>
                  <a:srgbClr val="100F0D"/>
                </a:solidFill>
                <a:latin typeface="Montserrat Semi-Bold"/>
                <a:ea typeface="Montserrat Semi-Bold"/>
                <a:cs typeface="Montserrat Semi-Bold"/>
                <a:sym typeface="Montserrat Semi-Bold"/>
              </a:rPr>
              <a:t> thành xác suất:</a:t>
            </a:r>
          </a:p>
          <a:p>
            <a:pPr algn="just">
              <a:lnSpc>
                <a:spcPts val="4290"/>
              </a:lnSpc>
            </a:pPr>
          </a:p>
          <a:p>
            <a:pPr algn="just">
              <a:lnSpc>
                <a:spcPts val="4290"/>
              </a:lnSpc>
            </a:pPr>
          </a:p>
          <a:p>
            <a:pPr algn="just" marL="561345" indent="-280673" lvl="1">
              <a:lnSpc>
                <a:spcPts val="4290"/>
              </a:lnSpc>
              <a:buFont typeface="Arial"/>
              <a:buChar char="•"/>
            </a:pPr>
            <a:r>
              <a:rPr lang="en-US" b="true" sz="2600" spc="156">
                <a:solidFill>
                  <a:srgbClr val="100F0D"/>
                </a:solidFill>
                <a:latin typeface="Montserrat Semi-Bold"/>
                <a:ea typeface="Montserrat Semi-Bold"/>
                <a:cs typeface="Montserrat Semi-Bold"/>
                <a:sym typeface="Montserrat Semi-Bold"/>
              </a:rPr>
              <a:t>Nếu xác suất P&gt;0.5, dự đoán nhãn là 1; ngược lại là 0.</a:t>
            </a:r>
          </a:p>
          <a:p>
            <a:pPr algn="just">
              <a:lnSpc>
                <a:spcPts val="4290"/>
              </a:lnSpc>
            </a:pPr>
          </a:p>
          <a:p>
            <a:pPr algn="just">
              <a:lnSpc>
                <a:spcPts val="4290"/>
              </a:lnSpc>
            </a:pPr>
            <a:r>
              <a:rPr lang="en-US" b="true" sz="2600" spc="156">
                <a:solidFill>
                  <a:srgbClr val="100F0D"/>
                </a:solidFill>
                <a:latin typeface="Montserrat Semi-Bold"/>
                <a:ea typeface="Montserrat Semi-Bold"/>
                <a:cs typeface="Montserrat Semi-Bold"/>
                <a:sym typeface="Montserrat Semi-Bold"/>
              </a:rPr>
              <a:t>Đào tạo mô hình:</a:t>
            </a:r>
          </a:p>
          <a:p>
            <a:pPr algn="just" marL="561345" indent="-280673" lvl="1">
              <a:lnSpc>
                <a:spcPts val="4290"/>
              </a:lnSpc>
              <a:buFont typeface="Arial"/>
              <a:buChar char="•"/>
            </a:pPr>
            <a:r>
              <a:rPr lang="en-US" b="true" sz="2600" spc="156">
                <a:solidFill>
                  <a:srgbClr val="100F0D"/>
                </a:solidFill>
                <a:latin typeface="Montserrat Semi-Bold"/>
                <a:ea typeface="Montserrat Semi-Bold"/>
                <a:cs typeface="Montserrat Semi-Bold"/>
                <a:sym typeface="Montserrat Semi-Bold"/>
              </a:rPr>
              <a:t>Tối ưu hàm Loss (Log-Loss) bằng Gradient Descent để điều chỉnh </a:t>
            </a:r>
            <a:r>
              <a:rPr lang="en-US" b="true" sz="2600" i="true" spc="156">
                <a:solidFill>
                  <a:srgbClr val="100F0D"/>
                </a:solidFill>
                <a:latin typeface="Montserrat Semi-Bold Italics"/>
                <a:ea typeface="Montserrat Semi-Bold Italics"/>
                <a:cs typeface="Montserrat Semi-Bold Italics"/>
                <a:sym typeface="Montserrat Semi-Bold Italics"/>
              </a:rPr>
              <a:t>w</a:t>
            </a:r>
            <a:r>
              <a:rPr lang="en-US" b="true" sz="2600" spc="156">
                <a:solidFill>
                  <a:srgbClr val="100F0D"/>
                </a:solidFill>
                <a:latin typeface="Montserrat Semi-Bold"/>
                <a:ea typeface="Montserrat Semi-Bold"/>
                <a:cs typeface="Montserrat Semi-Bold"/>
                <a:sym typeface="Montserrat Semi-Bold"/>
              </a:rPr>
              <a:t> và </a:t>
            </a:r>
            <a:r>
              <a:rPr lang="en-US" b="true" sz="2600" i="true" spc="156">
                <a:solidFill>
                  <a:srgbClr val="100F0D"/>
                </a:solidFill>
                <a:latin typeface="Montserrat Semi-Bold Italics"/>
                <a:ea typeface="Montserrat Semi-Bold Italics"/>
                <a:cs typeface="Montserrat Semi-Bold Italics"/>
                <a:sym typeface="Montserrat Semi-Bold Italics"/>
              </a:rPr>
              <a:t>b</a:t>
            </a:r>
            <a:r>
              <a:rPr lang="en-US" b="true" sz="2600" spc="156">
                <a:solidFill>
                  <a:srgbClr val="100F0D"/>
                </a:solidFill>
                <a:latin typeface="Montserrat Semi-Bold"/>
                <a:ea typeface="Montserrat Semi-Bold"/>
                <a:cs typeface="Montserrat Semi-Bold"/>
                <a:sym typeface="Montserrat Semi-Bold"/>
              </a:rPr>
              <a:t>.</a:t>
            </a:r>
          </a:p>
        </p:txBody>
      </p:sp>
      <p:sp>
        <p:nvSpPr>
          <p:cNvPr name="TextBox 9" id="9"/>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Nguyên lý hoạt động</a:t>
            </a:r>
          </a:p>
        </p:txBody>
      </p:sp>
      <p:sp>
        <p:nvSpPr>
          <p:cNvPr name="TextBox 10" id="10"/>
          <p:cNvSpPr txBox="true"/>
          <p:nvPr/>
        </p:nvSpPr>
        <p:spPr>
          <a:xfrm rot="0">
            <a:off x="16967853" y="9201150"/>
            <a:ext cx="7466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38</a:t>
            </a:r>
          </a:p>
        </p:txBody>
      </p:sp>
      <p:grpSp>
        <p:nvGrpSpPr>
          <p:cNvPr name="Group 11" id="11"/>
          <p:cNvGrpSpPr/>
          <p:nvPr/>
        </p:nvGrpSpPr>
        <p:grpSpPr>
          <a:xfrm rot="0">
            <a:off x="3905336" y="4030940"/>
            <a:ext cx="9602973" cy="584529"/>
            <a:chOff x="0" y="0"/>
            <a:chExt cx="12803965" cy="779372"/>
          </a:xfrm>
        </p:grpSpPr>
        <p:sp>
          <p:nvSpPr>
            <p:cNvPr name="Freeform 12" id="12"/>
            <p:cNvSpPr/>
            <p:nvPr/>
          </p:nvSpPr>
          <p:spPr>
            <a:xfrm flipH="false" flipV="false" rot="0">
              <a:off x="0" y="0"/>
              <a:ext cx="12803965" cy="779372"/>
            </a:xfrm>
            <a:custGeom>
              <a:avLst/>
              <a:gdLst/>
              <a:ahLst/>
              <a:cxnLst/>
              <a:rect r="r" b="b" t="t" l="l"/>
              <a:pathLst>
                <a:path h="779372" w="12803965">
                  <a:moveTo>
                    <a:pt x="0" y="0"/>
                  </a:moveTo>
                  <a:lnTo>
                    <a:pt x="12803965" y="0"/>
                  </a:lnTo>
                  <a:lnTo>
                    <a:pt x="12803965" y="779372"/>
                  </a:lnTo>
                  <a:lnTo>
                    <a:pt x="0" y="7793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3" id="13"/>
          <p:cNvGrpSpPr/>
          <p:nvPr/>
        </p:nvGrpSpPr>
        <p:grpSpPr>
          <a:xfrm rot="0">
            <a:off x="9543183" y="6006791"/>
            <a:ext cx="5341961" cy="1087585"/>
            <a:chOff x="0" y="0"/>
            <a:chExt cx="7122615" cy="1450113"/>
          </a:xfrm>
        </p:grpSpPr>
        <p:sp>
          <p:nvSpPr>
            <p:cNvPr name="Freeform 14" id="14"/>
            <p:cNvSpPr/>
            <p:nvPr/>
          </p:nvSpPr>
          <p:spPr>
            <a:xfrm flipH="false" flipV="false" rot="0">
              <a:off x="0" y="0"/>
              <a:ext cx="7122615" cy="1450113"/>
            </a:xfrm>
            <a:custGeom>
              <a:avLst/>
              <a:gdLst/>
              <a:ahLst/>
              <a:cxnLst/>
              <a:rect r="r" b="b" t="t" l="l"/>
              <a:pathLst>
                <a:path h="1450113" w="7122615">
                  <a:moveTo>
                    <a:pt x="0" y="0"/>
                  </a:moveTo>
                  <a:lnTo>
                    <a:pt x="7122615" y="0"/>
                  </a:lnTo>
                  <a:lnTo>
                    <a:pt x="7122615" y="1450113"/>
                  </a:lnTo>
                  <a:lnTo>
                    <a:pt x="0" y="145011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AutoShape 8" id="8"/>
          <p:cNvSpPr/>
          <p:nvPr/>
        </p:nvSpPr>
        <p:spPr>
          <a:xfrm>
            <a:off x="9144000" y="2002080"/>
            <a:ext cx="0" cy="7924874"/>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280369" y="1377315"/>
            <a:ext cx="8668427" cy="7977759"/>
          </a:xfrm>
          <a:prstGeom prst="rect">
            <a:avLst/>
          </a:prstGeom>
        </p:spPr>
        <p:txBody>
          <a:bodyPr anchor="t" rtlCol="false" tIns="0" lIns="0" bIns="0" rIns="0">
            <a:spAutoFit/>
          </a:bodyPr>
          <a:lstStyle/>
          <a:p>
            <a:pPr algn="just">
              <a:lnSpc>
                <a:spcPts val="4921"/>
              </a:lnSpc>
            </a:pPr>
            <a:r>
              <a:rPr lang="en-US" b="true" sz="3195" spc="191">
                <a:solidFill>
                  <a:srgbClr val="100F0D"/>
                </a:solidFill>
                <a:latin typeface="Montserrat Semi-Bold"/>
                <a:ea typeface="Montserrat Semi-Bold"/>
                <a:cs typeface="Montserrat Semi-Bold"/>
                <a:sym typeface="Montserrat Semi-Bold"/>
              </a:rPr>
              <a:t>Ưu điểm:</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Đơn giản và dễ hiểu:</a:t>
            </a:r>
            <a:r>
              <a:rPr lang="en-US" sz="3195" spc="191">
                <a:solidFill>
                  <a:srgbClr val="100F0D"/>
                </a:solidFill>
                <a:latin typeface="Montserrat"/>
                <a:ea typeface="Montserrat"/>
                <a:cs typeface="Montserrat"/>
                <a:sym typeface="Montserrat"/>
              </a:rPr>
              <a:t> Dễ triển khai, phù hợp với bài toán đơn giản.</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Hiệu quả với dữ liệu tuyến tính:</a:t>
            </a:r>
            <a:r>
              <a:rPr lang="en-US" sz="3195" spc="191">
                <a:solidFill>
                  <a:srgbClr val="100F0D"/>
                </a:solidFill>
                <a:latin typeface="Montserrat"/>
                <a:ea typeface="Montserrat"/>
                <a:cs typeface="Montserrat"/>
                <a:sym typeface="Montserrat"/>
              </a:rPr>
              <a:t> Tốt khi các lớp có thể phân biệt bằng đường thẳng.</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Xác suất trực quan:</a:t>
            </a:r>
            <a:r>
              <a:rPr lang="en-US" sz="3195" spc="191">
                <a:solidFill>
                  <a:srgbClr val="100F0D"/>
                </a:solidFill>
                <a:latin typeface="Montserrat"/>
                <a:ea typeface="Montserrat"/>
                <a:cs typeface="Montserrat"/>
                <a:sym typeface="Montserrat"/>
              </a:rPr>
              <a:t> Cung cấp xác suất, không chỉ nhãn phân loại.</a:t>
            </a:r>
          </a:p>
          <a:p>
            <a:pPr algn="just" marL="689996" indent="-344998" lvl="1">
              <a:lnSpc>
                <a:spcPts val="4921"/>
              </a:lnSpc>
              <a:buFont typeface="Arial"/>
              <a:buChar char="•"/>
            </a:pPr>
            <a:r>
              <a:rPr lang="en-US" b="true" sz="3195" spc="191">
                <a:solidFill>
                  <a:srgbClr val="100F0D"/>
                </a:solidFill>
                <a:latin typeface="Montserrat Bold"/>
                <a:ea typeface="Montserrat Bold"/>
                <a:cs typeface="Montserrat Bold"/>
                <a:sym typeface="Montserrat Bold"/>
              </a:rPr>
              <a:t>Không cần nhiều tài nguyên:</a:t>
            </a:r>
            <a:r>
              <a:rPr lang="en-US" sz="3195" spc="191">
                <a:solidFill>
                  <a:srgbClr val="100F0D"/>
                </a:solidFill>
                <a:latin typeface="Montserrat"/>
                <a:ea typeface="Montserrat"/>
                <a:cs typeface="Montserrat"/>
                <a:sym typeface="Montserrat"/>
              </a:rPr>
              <a:t> Tính toán nhanh và hiệu quả với tập dữ liệu nhỏ hoặc vừa.</a:t>
            </a:r>
          </a:p>
          <a:p>
            <a:pPr algn="just">
              <a:lnSpc>
                <a:spcPts val="4314"/>
              </a:lnSpc>
            </a:pPr>
          </a:p>
        </p:txBody>
      </p:sp>
      <p:sp>
        <p:nvSpPr>
          <p:cNvPr name="TextBox 10" id="10"/>
          <p:cNvSpPr txBox="true"/>
          <p:nvPr/>
        </p:nvSpPr>
        <p:spPr>
          <a:xfrm rot="0">
            <a:off x="9483813" y="1367790"/>
            <a:ext cx="8139392" cy="10022524"/>
          </a:xfrm>
          <a:prstGeom prst="rect">
            <a:avLst/>
          </a:prstGeom>
        </p:spPr>
        <p:txBody>
          <a:bodyPr anchor="t" rtlCol="false" tIns="0" lIns="0" bIns="0" rIns="0">
            <a:spAutoFit/>
          </a:bodyPr>
          <a:lstStyle/>
          <a:p>
            <a:pPr algn="just">
              <a:lnSpc>
                <a:spcPts val="5017"/>
              </a:lnSpc>
            </a:pPr>
            <a:r>
              <a:rPr lang="en-US" b="true" sz="3195" spc="191">
                <a:solidFill>
                  <a:srgbClr val="100F0D"/>
                </a:solidFill>
                <a:latin typeface="Montserrat Semi-Bold"/>
                <a:ea typeface="Montserrat Semi-Bold"/>
                <a:cs typeface="Montserrat Semi-Bold"/>
                <a:sym typeface="Montserrat Semi-Bold"/>
              </a:rPr>
              <a:t>Nhược điểm:</a:t>
            </a:r>
          </a:p>
          <a:p>
            <a:pPr algn="just" marL="689996" indent="-344998" lvl="1">
              <a:lnSpc>
                <a:spcPts val="5017"/>
              </a:lnSpc>
              <a:buFont typeface="Arial"/>
              <a:buChar char="•"/>
            </a:pPr>
            <a:r>
              <a:rPr lang="en-US" b="true" sz="3195" spc="191">
                <a:solidFill>
                  <a:srgbClr val="100F0D"/>
                </a:solidFill>
                <a:latin typeface="Montserrat Bold"/>
                <a:ea typeface="Montserrat Bold"/>
                <a:cs typeface="Montserrat Bold"/>
                <a:sym typeface="Montserrat Bold"/>
              </a:rPr>
              <a:t>Không hiệu quả với dữ liệu phi tuyến:</a:t>
            </a:r>
            <a:r>
              <a:rPr lang="en-US" sz="3195" spc="191">
                <a:solidFill>
                  <a:srgbClr val="100F0D"/>
                </a:solidFill>
                <a:latin typeface="Montserrat"/>
                <a:ea typeface="Montserrat"/>
                <a:cs typeface="Montserrat"/>
                <a:sym typeface="Montserrat"/>
              </a:rPr>
              <a:t> Logistic Regression không hoạt động tốt khi biên giữa các lớp không tuyến tính.</a:t>
            </a:r>
          </a:p>
          <a:p>
            <a:pPr algn="just" marL="689996" indent="-344998" lvl="1">
              <a:lnSpc>
                <a:spcPts val="5017"/>
              </a:lnSpc>
              <a:buFont typeface="Arial"/>
              <a:buChar char="•"/>
            </a:pPr>
            <a:r>
              <a:rPr lang="en-US" b="true" sz="3195" spc="191">
                <a:solidFill>
                  <a:srgbClr val="100F0D"/>
                </a:solidFill>
                <a:latin typeface="Montserrat Bold"/>
                <a:ea typeface="Montserrat Bold"/>
                <a:cs typeface="Montserrat Bold"/>
                <a:sym typeface="Montserrat Bold"/>
              </a:rPr>
              <a:t>Cần cân bằng dữ liệu:</a:t>
            </a:r>
            <a:r>
              <a:rPr lang="en-US" sz="3195" spc="191">
                <a:solidFill>
                  <a:srgbClr val="100F0D"/>
                </a:solidFill>
                <a:latin typeface="Montserrat"/>
                <a:ea typeface="Montserrat"/>
                <a:cs typeface="Montserrat"/>
                <a:sym typeface="Montserrat"/>
              </a:rPr>
              <a:t> Hiệu suất giảm trong trường hợp dữ liệu mất cân bằng.</a:t>
            </a:r>
          </a:p>
          <a:p>
            <a:pPr algn="just" marL="689996" indent="-344998" lvl="1">
              <a:lnSpc>
                <a:spcPts val="5017"/>
              </a:lnSpc>
              <a:buFont typeface="Arial"/>
              <a:buChar char="•"/>
            </a:pPr>
            <a:r>
              <a:rPr lang="en-US" b="true" sz="3195" spc="191">
                <a:solidFill>
                  <a:srgbClr val="100F0D"/>
                </a:solidFill>
                <a:latin typeface="Montserrat Bold"/>
                <a:ea typeface="Montserrat Bold"/>
                <a:cs typeface="Montserrat Bold"/>
                <a:sym typeface="Montserrat Bold"/>
              </a:rPr>
              <a:t>Không tự động chọn đặc trưng:</a:t>
            </a:r>
            <a:r>
              <a:rPr lang="en-US" sz="3195" spc="191">
                <a:solidFill>
                  <a:srgbClr val="100F0D"/>
                </a:solidFill>
                <a:latin typeface="Montserrat"/>
                <a:ea typeface="Montserrat"/>
                <a:cs typeface="Montserrat"/>
                <a:sym typeface="Montserrat"/>
              </a:rPr>
              <a:t> Cần xử lý trước dữ liệu  để đạt kết quả tốt.</a:t>
            </a:r>
          </a:p>
          <a:p>
            <a:pPr algn="just" marL="689996" indent="-344998" lvl="1">
              <a:lnSpc>
                <a:spcPts val="5017"/>
              </a:lnSpc>
              <a:buFont typeface="Arial"/>
              <a:buChar char="•"/>
            </a:pPr>
            <a:r>
              <a:rPr lang="en-US" b="true" sz="3195" spc="191">
                <a:solidFill>
                  <a:srgbClr val="100F0D"/>
                </a:solidFill>
                <a:latin typeface="Montserrat Bold"/>
                <a:ea typeface="Montserrat Bold"/>
                <a:cs typeface="Montserrat Bold"/>
                <a:sym typeface="Montserrat Bold"/>
              </a:rPr>
              <a:t>Khả năng mở rộng thấp:</a:t>
            </a:r>
            <a:r>
              <a:rPr lang="en-US" sz="3195" spc="191">
                <a:solidFill>
                  <a:srgbClr val="100F0D"/>
                </a:solidFill>
                <a:latin typeface="Montserrat"/>
                <a:ea typeface="Montserrat"/>
                <a:cs typeface="Montserrat"/>
                <a:sym typeface="Montserrat"/>
              </a:rPr>
              <a:t> Không phù hợp với bài toán</a:t>
            </a:r>
            <a:r>
              <a:rPr lang="en-US" b="true" sz="3195" spc="191">
                <a:solidFill>
                  <a:srgbClr val="100F0D"/>
                </a:solidFill>
                <a:latin typeface="Montserrat Bold"/>
                <a:ea typeface="Montserrat Bold"/>
                <a:cs typeface="Montserrat Bold"/>
                <a:sym typeface="Montserrat Bold"/>
              </a:rPr>
              <a:t> </a:t>
            </a:r>
            <a:r>
              <a:rPr lang="en-US" sz="3195" spc="191">
                <a:solidFill>
                  <a:srgbClr val="100F0D"/>
                </a:solidFill>
                <a:latin typeface="Montserrat"/>
                <a:ea typeface="Montserrat"/>
                <a:cs typeface="Montserrat"/>
                <a:sym typeface="Montserrat"/>
              </a:rPr>
              <a:t>phức tạp hoặc dữ liệu lớn.</a:t>
            </a:r>
          </a:p>
          <a:p>
            <a:pPr algn="just">
              <a:lnSpc>
                <a:spcPts val="5017"/>
              </a:lnSpc>
            </a:pPr>
          </a:p>
          <a:p>
            <a:pPr algn="just">
              <a:lnSpc>
                <a:spcPts val="5017"/>
              </a:lnSpc>
            </a:pPr>
          </a:p>
        </p:txBody>
      </p:sp>
      <p:sp>
        <p:nvSpPr>
          <p:cNvPr name="TextBox 11" id="11"/>
          <p:cNvSpPr txBox="true"/>
          <p:nvPr/>
        </p:nvSpPr>
        <p:spPr>
          <a:xfrm rot="0">
            <a:off x="1173250" y="322484"/>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Ưu và nhược điểm</a:t>
            </a:r>
          </a:p>
        </p:txBody>
      </p:sp>
      <p:sp>
        <p:nvSpPr>
          <p:cNvPr name="TextBox 12" id="12"/>
          <p:cNvSpPr txBox="true"/>
          <p:nvPr/>
        </p:nvSpPr>
        <p:spPr>
          <a:xfrm rot="0">
            <a:off x="17257444" y="9535477"/>
            <a:ext cx="73152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GIỚI THIỆU ĐỀ TÀI</a:t>
            </a:r>
          </a:p>
        </p:txBody>
      </p:sp>
      <p:sp>
        <p:nvSpPr>
          <p:cNvPr name="TextBox 4" id="4"/>
          <p:cNvSpPr txBox="true"/>
          <p:nvPr/>
        </p:nvSpPr>
        <p:spPr>
          <a:xfrm rot="0">
            <a:off x="8768283" y="3025734"/>
            <a:ext cx="751433"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1</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34337" y="9201150"/>
            <a:ext cx="81367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DECISION TREE</a:t>
            </a:r>
          </a:p>
        </p:txBody>
      </p:sp>
      <p:sp>
        <p:nvSpPr>
          <p:cNvPr name="TextBox 4" id="4"/>
          <p:cNvSpPr txBox="true"/>
          <p:nvPr/>
        </p:nvSpPr>
        <p:spPr>
          <a:xfrm rot="0">
            <a:off x="7847856" y="3025734"/>
            <a:ext cx="2592288"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4.4</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34337" y="9201150"/>
            <a:ext cx="81367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441856" y="2933739"/>
            <a:ext cx="14477691" cy="5440680"/>
          </a:xfrm>
          <a:prstGeom prst="rect">
            <a:avLst/>
          </a:prstGeom>
        </p:spPr>
        <p:txBody>
          <a:bodyPr anchor="t" rtlCol="false" tIns="0" lIns="0" bIns="0" rIns="0">
            <a:spAutoFit/>
          </a:bodyPr>
          <a:lstStyle/>
          <a:p>
            <a:pPr algn="just">
              <a:lnSpc>
                <a:spcPts val="5445"/>
              </a:lnSpc>
            </a:pPr>
            <a:r>
              <a:rPr lang="en-US" b="true" sz="3300" spc="198">
                <a:solidFill>
                  <a:srgbClr val="100F0D"/>
                </a:solidFill>
                <a:latin typeface="Montserrat Semi-Bold"/>
                <a:ea typeface="Montserrat Semi-Bold"/>
                <a:cs typeface="Montserrat Semi-Bold"/>
                <a:sym typeface="Montserrat Semi-Bold"/>
              </a:rPr>
              <a:t>Là một loại thuật toán học có giám sát thường được sử dụng trong học máy để mô hình hóa và dự đoán kết quả dựa trên dữ liệu đầu vào. </a:t>
            </a:r>
          </a:p>
          <a:p>
            <a:pPr algn="just">
              <a:lnSpc>
                <a:spcPts val="5445"/>
              </a:lnSpc>
            </a:pPr>
          </a:p>
          <a:p>
            <a:pPr algn="just" marL="0" indent="0" lvl="0">
              <a:lnSpc>
                <a:spcPts val="5445"/>
              </a:lnSpc>
            </a:pPr>
            <a:r>
              <a:rPr lang="en-US" b="true" sz="3300" spc="198">
                <a:solidFill>
                  <a:srgbClr val="100F0D"/>
                </a:solidFill>
                <a:latin typeface="Montserrat Semi-Bold"/>
                <a:ea typeface="Montserrat Semi-Bold"/>
                <a:cs typeface="Montserrat Semi-Bold"/>
                <a:sym typeface="Montserrat Semi-Bold"/>
              </a:rPr>
              <a:t>Đây là một cấu trúc giống như cây, trong đó mỗi nút bên trong kiểm tra thuộc tính, mỗi nhánh tương ứng với giá trị thuộc tính và mỗi nút lá biểu diễn quyết định hoặc dự đoán cuối cùng.</a:t>
            </a:r>
          </a:p>
        </p:txBody>
      </p:sp>
      <p:sp>
        <p:nvSpPr>
          <p:cNvPr name="Freeform 9" id="9"/>
          <p:cNvSpPr/>
          <p:nvPr/>
        </p:nvSpPr>
        <p:spPr>
          <a:xfrm flipH="false" flipV="false" rot="0">
            <a:off x="488287" y="3481288"/>
            <a:ext cx="1760334" cy="532501"/>
          </a:xfrm>
          <a:custGeom>
            <a:avLst/>
            <a:gdLst/>
            <a:ahLst/>
            <a:cxnLst/>
            <a:rect r="r" b="b" t="t" l="l"/>
            <a:pathLst>
              <a:path h="532501" w="1760334">
                <a:moveTo>
                  <a:pt x="0" y="0"/>
                </a:moveTo>
                <a:lnTo>
                  <a:pt x="1760334" y="0"/>
                </a:lnTo>
                <a:lnTo>
                  <a:pt x="1760334" y="532501"/>
                </a:lnTo>
                <a:lnTo>
                  <a:pt x="0" y="5325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Decision Tree</a:t>
            </a:r>
          </a:p>
        </p:txBody>
      </p:sp>
      <p:sp>
        <p:nvSpPr>
          <p:cNvPr name="TextBox 11" id="11"/>
          <p:cNvSpPr txBox="true"/>
          <p:nvPr/>
        </p:nvSpPr>
        <p:spPr>
          <a:xfrm rot="0">
            <a:off x="17017324" y="9201150"/>
            <a:ext cx="64770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2121385"/>
            <a:ext cx="15587184" cy="6803389"/>
          </a:xfrm>
          <a:prstGeom prst="rect">
            <a:avLst/>
          </a:prstGeom>
        </p:spPr>
        <p:txBody>
          <a:bodyPr anchor="t" rtlCol="false" tIns="0" lIns="0" bIns="0" rIns="0">
            <a:spAutoFit/>
          </a:bodyPr>
          <a:lstStyle/>
          <a:p>
            <a:pPr algn="just" marL="669293" indent="-334646" lvl="1">
              <a:lnSpc>
                <a:spcPts val="5425"/>
              </a:lnSpc>
              <a:buFont typeface="Arial"/>
              <a:buChar char="•"/>
            </a:pPr>
            <a:r>
              <a:rPr lang="en-US" b="true" sz="3100" spc="186">
                <a:solidFill>
                  <a:srgbClr val="100F0D"/>
                </a:solidFill>
                <a:latin typeface="Montserrat Semi-Bold"/>
                <a:ea typeface="Montserrat Semi-Bold"/>
                <a:cs typeface="Montserrat Semi-Bold"/>
                <a:sym typeface="Montserrat Semi-Bold"/>
              </a:rPr>
              <a:t>Nút gốc (Root Node): </a:t>
            </a:r>
          </a:p>
          <a:p>
            <a:pPr algn="just" marL="1338585" indent="-446195" lvl="2">
              <a:lnSpc>
                <a:spcPts val="5425"/>
              </a:lnSpc>
              <a:buFont typeface="Arial"/>
              <a:buChar char="⚬"/>
            </a:pPr>
            <a:r>
              <a:rPr lang="en-US" sz="3100" spc="186">
                <a:solidFill>
                  <a:srgbClr val="100F0D"/>
                </a:solidFill>
                <a:latin typeface="Montserrat"/>
                <a:ea typeface="Montserrat"/>
                <a:cs typeface="Montserrat"/>
                <a:sym typeface="Montserrat"/>
              </a:rPr>
              <a:t>Đây là nút đầu tiên của cây, đại diện cho to</a:t>
            </a:r>
            <a:r>
              <a:rPr lang="en-US" sz="3100" spc="186">
                <a:solidFill>
                  <a:srgbClr val="100F0D"/>
                </a:solidFill>
                <a:latin typeface="Montserrat"/>
                <a:ea typeface="Montserrat"/>
                <a:cs typeface="Montserrat"/>
                <a:sym typeface="Montserrat"/>
              </a:rPr>
              <a:t>àn bộ tập dữ liệu. </a:t>
            </a:r>
          </a:p>
          <a:p>
            <a:pPr algn="just" marL="1338585" indent="-446195" lvl="2">
              <a:lnSpc>
                <a:spcPts val="5425"/>
              </a:lnSpc>
              <a:buFont typeface="Arial"/>
              <a:buChar char="⚬"/>
            </a:pPr>
            <a:r>
              <a:rPr lang="en-US" sz="3100" spc="186">
                <a:solidFill>
                  <a:srgbClr val="100F0D"/>
                </a:solidFill>
                <a:latin typeface="Montserrat"/>
                <a:ea typeface="Montserrat"/>
                <a:cs typeface="Montserrat"/>
                <a:sym typeface="Montserrat"/>
              </a:rPr>
              <a:t>Tại đây, thuộc tính (hoặc đặc trưng) tốt nhất sẽ được chọn để bắt đầu phân chia dữ liệu. </a:t>
            </a:r>
          </a:p>
          <a:p>
            <a:pPr algn="just" marL="669293" indent="-334646" lvl="1">
              <a:lnSpc>
                <a:spcPts val="5425"/>
              </a:lnSpc>
              <a:buFont typeface="Arial"/>
              <a:buChar char="•"/>
            </a:pPr>
            <a:r>
              <a:rPr lang="en-US" b="true" sz="3100" spc="186">
                <a:solidFill>
                  <a:srgbClr val="100F0D"/>
                </a:solidFill>
                <a:latin typeface="Montserrat Semi-Bold"/>
                <a:ea typeface="Montserrat Semi-Bold"/>
                <a:cs typeface="Montserrat Semi-Bold"/>
                <a:sym typeface="Montserrat Semi-Bold"/>
              </a:rPr>
              <a:t>Nút bên trong (Internal Nodes): </a:t>
            </a:r>
          </a:p>
          <a:p>
            <a:pPr algn="just" marL="1338585" indent="-446195" lvl="2">
              <a:lnSpc>
                <a:spcPts val="5425"/>
              </a:lnSpc>
              <a:buFont typeface="Arial"/>
              <a:buChar char="⚬"/>
            </a:pPr>
            <a:r>
              <a:rPr lang="en-US" sz="3100" spc="186">
                <a:solidFill>
                  <a:srgbClr val="100F0D"/>
                </a:solidFill>
                <a:latin typeface="Montserrat"/>
                <a:ea typeface="Montserrat"/>
                <a:cs typeface="Montserrat"/>
                <a:sym typeface="Montserrat"/>
              </a:rPr>
              <a:t>Các nút trung gian đại diện cho các điều kiện kiểm tra được sử dụng để tiếp tục phân chia dữ liệu. </a:t>
            </a:r>
          </a:p>
          <a:p>
            <a:pPr algn="just" marL="1338585" indent="-446195" lvl="2">
              <a:lnSpc>
                <a:spcPts val="5425"/>
              </a:lnSpc>
              <a:buFont typeface="Arial"/>
              <a:buChar char="⚬"/>
            </a:pPr>
            <a:r>
              <a:rPr lang="en-US" sz="3100" spc="186">
                <a:solidFill>
                  <a:srgbClr val="100F0D"/>
                </a:solidFill>
                <a:latin typeface="Montserrat"/>
                <a:ea typeface="Montserrat"/>
                <a:cs typeface="Montserrat"/>
                <a:sym typeface="Montserrat"/>
              </a:rPr>
              <a:t>Mỗi nút sẽ áp dụng một quy tắc dựa trên một đặc trưng cụ thể </a:t>
            </a:r>
          </a:p>
          <a:p>
            <a:pPr algn="just" marL="1338585" indent="-446195" lvl="2">
              <a:lnSpc>
                <a:spcPts val="5425"/>
              </a:lnSpc>
              <a:buFont typeface="Arial"/>
              <a:buChar char="⚬"/>
            </a:pPr>
            <a:r>
              <a:rPr lang="en-US" sz="3100" spc="186">
                <a:solidFill>
                  <a:srgbClr val="100F0D"/>
                </a:solidFill>
                <a:latin typeface="Montserrat"/>
                <a:ea typeface="Montserrat"/>
                <a:cs typeface="Montserrat"/>
                <a:sym typeface="Montserrat"/>
              </a:rPr>
              <a:t>Kết quả kiểm tra sẽ dẫn đến</a:t>
            </a:r>
            <a:r>
              <a:rPr lang="en-US" sz="3100" spc="186">
                <a:solidFill>
                  <a:srgbClr val="100F0D"/>
                </a:solidFill>
                <a:latin typeface="Montserrat"/>
                <a:ea typeface="Montserrat"/>
                <a:cs typeface="Montserrat"/>
                <a:sym typeface="Montserrat"/>
              </a:rPr>
              <a:t> các nhánh con. </a:t>
            </a:r>
          </a:p>
          <a:p>
            <a:pPr algn="just">
              <a:lnSpc>
                <a:spcPts val="5425"/>
              </a:lnSpc>
            </a:pPr>
          </a:p>
        </p:txBody>
      </p:sp>
      <p:sp>
        <p:nvSpPr>
          <p:cNvPr name="Freeform 9" id="9"/>
          <p:cNvSpPr/>
          <p:nvPr/>
        </p:nvSpPr>
        <p:spPr>
          <a:xfrm flipH="false" flipV="false" rot="0">
            <a:off x="10434105" y="-785397"/>
            <a:ext cx="6278390" cy="3767034"/>
          </a:xfrm>
          <a:custGeom>
            <a:avLst/>
            <a:gdLst/>
            <a:ahLst/>
            <a:cxnLst/>
            <a:rect r="r" b="b" t="t" l="l"/>
            <a:pathLst>
              <a:path h="3767034" w="6278390">
                <a:moveTo>
                  <a:pt x="0" y="0"/>
                </a:moveTo>
                <a:lnTo>
                  <a:pt x="6278390" y="0"/>
                </a:lnTo>
                <a:lnTo>
                  <a:pt x="6278390" y="3767034"/>
                </a:lnTo>
                <a:lnTo>
                  <a:pt x="0" y="3767034"/>
                </a:lnTo>
                <a:lnTo>
                  <a:pt x="0" y="0"/>
                </a:lnTo>
                <a:close/>
              </a:path>
            </a:pathLst>
          </a:custGeom>
          <a:blipFill>
            <a:blip r:embed="rId13"/>
            <a:stretch>
              <a:fillRect l="0" t="0" r="0" b="0"/>
            </a:stretch>
          </a:blipFill>
        </p:spPr>
      </p:sp>
      <p:sp>
        <p:nvSpPr>
          <p:cNvPr name="TextBox 10" id="10"/>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Nguyên lý hoạt động</a:t>
            </a:r>
          </a:p>
        </p:txBody>
      </p:sp>
      <p:sp>
        <p:nvSpPr>
          <p:cNvPr name="TextBox 11" id="11"/>
          <p:cNvSpPr txBox="true"/>
          <p:nvPr/>
        </p:nvSpPr>
        <p:spPr>
          <a:xfrm rot="0">
            <a:off x="16960352" y="9201150"/>
            <a:ext cx="76164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368454" y="2121385"/>
            <a:ext cx="15587184" cy="6117589"/>
          </a:xfrm>
          <a:prstGeom prst="rect">
            <a:avLst/>
          </a:prstGeom>
        </p:spPr>
        <p:txBody>
          <a:bodyPr anchor="t" rtlCol="false" tIns="0" lIns="0" bIns="0" rIns="0">
            <a:spAutoFit/>
          </a:bodyPr>
          <a:lstStyle/>
          <a:p>
            <a:pPr algn="just" marL="669293" indent="-334646" lvl="1">
              <a:lnSpc>
                <a:spcPts val="5425"/>
              </a:lnSpc>
              <a:buFont typeface="Arial"/>
              <a:buChar char="•"/>
            </a:pPr>
            <a:r>
              <a:rPr lang="en-US" b="true" sz="3100" spc="186">
                <a:solidFill>
                  <a:srgbClr val="100F0D"/>
                </a:solidFill>
                <a:latin typeface="Montserrat Semi-Bold"/>
                <a:ea typeface="Montserrat Semi-Bold"/>
                <a:cs typeface="Montserrat Semi-Bold"/>
                <a:sym typeface="Montserrat Semi-Bold"/>
              </a:rPr>
              <a:t>Nhánh (Branch): </a:t>
            </a:r>
          </a:p>
          <a:p>
            <a:pPr algn="just" marL="1338585" indent="-446195" lvl="2">
              <a:lnSpc>
                <a:spcPts val="5425"/>
              </a:lnSpc>
              <a:buFont typeface="Arial"/>
              <a:buChar char="⚬"/>
            </a:pPr>
            <a:r>
              <a:rPr lang="en-US" sz="3100" spc="186">
                <a:solidFill>
                  <a:srgbClr val="100F0D"/>
                </a:solidFill>
                <a:latin typeface="Montserrat"/>
                <a:ea typeface="Montserrat"/>
                <a:cs typeface="Montserrat"/>
                <a:sym typeface="Montserrat"/>
              </a:rPr>
              <a:t>Một nhánh kết nối hai nút trong cây, thể hiện kết quả của điều kiện kiểm tra tại nút gốc hoặc nút bên trong. </a:t>
            </a:r>
          </a:p>
          <a:p>
            <a:pPr algn="just" marL="669293" indent="-334646" lvl="1">
              <a:lnSpc>
                <a:spcPts val="5425"/>
              </a:lnSpc>
              <a:buFont typeface="Arial"/>
              <a:buChar char="•"/>
            </a:pPr>
            <a:r>
              <a:rPr lang="en-US" b="true" sz="3100" spc="186">
                <a:solidFill>
                  <a:srgbClr val="100F0D"/>
                </a:solidFill>
                <a:latin typeface="Montserrat Semi-Bold"/>
                <a:ea typeface="Montserrat Semi-Bold"/>
                <a:cs typeface="Montserrat Semi-Bold"/>
                <a:sym typeface="Montserrat Semi-Bold"/>
              </a:rPr>
              <a:t>Lá (Leaf Nodes): </a:t>
            </a:r>
          </a:p>
          <a:p>
            <a:pPr algn="just" marL="1338585" indent="-446195" lvl="2">
              <a:lnSpc>
                <a:spcPts val="5425"/>
              </a:lnSpc>
              <a:buFont typeface="Arial"/>
              <a:buChar char="⚬"/>
            </a:pPr>
            <a:r>
              <a:rPr lang="en-US" sz="3100" spc="186">
                <a:solidFill>
                  <a:srgbClr val="100F0D"/>
                </a:solidFill>
                <a:latin typeface="Montserrat"/>
                <a:ea typeface="Montserrat"/>
                <a:cs typeface="Montserrat"/>
                <a:sym typeface="Montserrat"/>
              </a:rPr>
              <a:t>Đây là các nút cuối cùng của cây, không tiếp tục phân chia dữ liệu nữa. </a:t>
            </a:r>
          </a:p>
          <a:p>
            <a:pPr algn="just" marL="1338585" indent="-446195" lvl="2">
              <a:lnSpc>
                <a:spcPts val="5425"/>
              </a:lnSpc>
              <a:buFont typeface="Arial"/>
              <a:buChar char="⚬"/>
            </a:pPr>
            <a:r>
              <a:rPr lang="en-US" sz="3100" spc="186">
                <a:solidFill>
                  <a:srgbClr val="100F0D"/>
                </a:solidFill>
                <a:latin typeface="Montserrat"/>
                <a:ea typeface="Montserrat"/>
                <a:cs typeface="Montserrat"/>
                <a:sym typeface="Montserrat"/>
              </a:rPr>
              <a:t>Tại mỗi lá, một giá trị dự đoán hoặc một lớp phân loại sẽ được lưu lại. </a:t>
            </a:r>
          </a:p>
          <a:p>
            <a:pPr algn="just">
              <a:lnSpc>
                <a:spcPts val="5425"/>
              </a:lnSpc>
            </a:pPr>
          </a:p>
        </p:txBody>
      </p:sp>
      <p:sp>
        <p:nvSpPr>
          <p:cNvPr name="TextBox 9" id="9"/>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Nguyên lý hoạt động</a:t>
            </a:r>
          </a:p>
        </p:txBody>
      </p:sp>
      <p:sp>
        <p:nvSpPr>
          <p:cNvPr name="TextBox 10" id="10"/>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43</a:t>
            </a:r>
          </a:p>
        </p:txBody>
      </p:sp>
      <p:sp>
        <p:nvSpPr>
          <p:cNvPr name="Freeform 11" id="11"/>
          <p:cNvSpPr/>
          <p:nvPr/>
        </p:nvSpPr>
        <p:spPr>
          <a:xfrm flipH="false" flipV="false" rot="0">
            <a:off x="10434105" y="-785397"/>
            <a:ext cx="6278390" cy="3767034"/>
          </a:xfrm>
          <a:custGeom>
            <a:avLst/>
            <a:gdLst/>
            <a:ahLst/>
            <a:cxnLst/>
            <a:rect r="r" b="b" t="t" l="l"/>
            <a:pathLst>
              <a:path h="3767034" w="6278390">
                <a:moveTo>
                  <a:pt x="0" y="0"/>
                </a:moveTo>
                <a:lnTo>
                  <a:pt x="6278390" y="0"/>
                </a:lnTo>
                <a:lnTo>
                  <a:pt x="6278390" y="3767034"/>
                </a:lnTo>
                <a:lnTo>
                  <a:pt x="0" y="3767034"/>
                </a:lnTo>
                <a:lnTo>
                  <a:pt x="0" y="0"/>
                </a:lnTo>
                <a:close/>
              </a:path>
            </a:pathLst>
          </a:custGeom>
          <a:blipFill>
            <a:blip r:embed="rId13"/>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AutoShape 8" id="8"/>
          <p:cNvSpPr/>
          <p:nvPr/>
        </p:nvSpPr>
        <p:spPr>
          <a:xfrm>
            <a:off x="9144000" y="2002080"/>
            <a:ext cx="0" cy="7924874"/>
          </a:xfrm>
          <a:prstGeom prst="line">
            <a:avLst/>
          </a:prstGeom>
          <a:ln cap="flat" w="28575">
            <a:solidFill>
              <a:srgbClr val="000000"/>
            </a:solidFill>
            <a:prstDash val="solid"/>
            <a:headEnd type="none" len="sm" w="sm"/>
            <a:tailEnd type="none" len="sm" w="sm"/>
          </a:ln>
        </p:spPr>
      </p:sp>
      <p:sp>
        <p:nvSpPr>
          <p:cNvPr name="TextBox 9" id="9"/>
          <p:cNvSpPr txBox="true"/>
          <p:nvPr/>
        </p:nvSpPr>
        <p:spPr>
          <a:xfrm rot="0">
            <a:off x="185060" y="2156382"/>
            <a:ext cx="8668427" cy="6777151"/>
          </a:xfrm>
          <a:prstGeom prst="rect">
            <a:avLst/>
          </a:prstGeom>
        </p:spPr>
        <p:txBody>
          <a:bodyPr anchor="t" rtlCol="false" tIns="0" lIns="0" bIns="0" rIns="0">
            <a:spAutoFit/>
          </a:bodyPr>
          <a:lstStyle/>
          <a:p>
            <a:pPr algn="just">
              <a:lnSpc>
                <a:spcPts val="4921"/>
              </a:lnSpc>
            </a:pPr>
            <a:r>
              <a:rPr lang="en-US" b="true" sz="3195" spc="191">
                <a:solidFill>
                  <a:srgbClr val="100F0D"/>
                </a:solidFill>
                <a:latin typeface="Montserrat Semi-Bold"/>
                <a:ea typeface="Montserrat Semi-Bold"/>
                <a:cs typeface="Montserrat Semi-Bold"/>
                <a:sym typeface="Montserrat Semi-Bold"/>
              </a:rPr>
              <a:t>Ưu điểm:</a:t>
            </a:r>
          </a:p>
          <a:p>
            <a:pPr algn="just" marL="689996" indent="-344998" lvl="1">
              <a:lnSpc>
                <a:spcPts val="4921"/>
              </a:lnSpc>
              <a:buFont typeface="Arial"/>
              <a:buChar char="•"/>
            </a:pPr>
            <a:r>
              <a:rPr lang="en-US" b="true" sz="3195" spc="191">
                <a:solidFill>
                  <a:srgbClr val="100F0D"/>
                </a:solidFill>
                <a:latin typeface="Montserrat Semi-Bold"/>
                <a:ea typeface="Montserrat Semi-Bold"/>
                <a:cs typeface="Montserrat Semi-Bold"/>
                <a:sym typeface="Montserrat Semi-Bold"/>
              </a:rPr>
              <a:t>Dễ hiểu và giải thích: </a:t>
            </a:r>
            <a:r>
              <a:rPr lang="en-US" sz="3195" spc="191">
                <a:solidFill>
                  <a:srgbClr val="100F0D"/>
                </a:solidFill>
                <a:latin typeface="Montserrat"/>
                <a:ea typeface="Montserrat"/>
                <a:cs typeface="Montserrat"/>
                <a:sym typeface="Montserrat"/>
              </a:rPr>
              <a:t>Cấu trúc dạng cây rất trực quan và dễ dàng trình bày cho cả người không chuyên về kỹ thuật.</a:t>
            </a:r>
          </a:p>
          <a:p>
            <a:pPr algn="just" marL="689996" indent="-344998" lvl="1">
              <a:lnSpc>
                <a:spcPts val="4921"/>
              </a:lnSpc>
              <a:buFont typeface="Arial"/>
              <a:buChar char="•"/>
            </a:pPr>
            <a:r>
              <a:rPr lang="en-US" b="true" sz="3195" spc="191">
                <a:solidFill>
                  <a:srgbClr val="100F0D"/>
                </a:solidFill>
                <a:latin typeface="Montserrat Semi-Bold"/>
                <a:ea typeface="Montserrat Semi-Bold"/>
                <a:cs typeface="Montserrat Semi-Bold"/>
                <a:sym typeface="Montserrat Semi-Bold"/>
              </a:rPr>
              <a:t>Không yêu cầu chuẩn hóa hoặc xử lý đặc biệt: </a:t>
            </a:r>
            <a:r>
              <a:rPr lang="en-US" sz="3195" spc="191">
                <a:solidFill>
                  <a:srgbClr val="100F0D"/>
                </a:solidFill>
                <a:latin typeface="Montserrat"/>
                <a:ea typeface="Montserrat"/>
                <a:cs typeface="Montserrat"/>
                <a:sym typeface="Montserrat"/>
              </a:rPr>
              <a:t>Không cần chuẩn hóa dữ liệu hoặc loại bỏ giá trị ngoại lệ, vì Decision Tree không bị ảnh hưởng bởi thang đo của đặc trưng.</a:t>
            </a:r>
          </a:p>
        </p:txBody>
      </p:sp>
      <p:sp>
        <p:nvSpPr>
          <p:cNvPr name="TextBox 10" id="10"/>
          <p:cNvSpPr txBox="true"/>
          <p:nvPr/>
        </p:nvSpPr>
        <p:spPr>
          <a:xfrm rot="0">
            <a:off x="9545499" y="2146857"/>
            <a:ext cx="7713801" cy="7507924"/>
          </a:xfrm>
          <a:prstGeom prst="rect">
            <a:avLst/>
          </a:prstGeom>
        </p:spPr>
        <p:txBody>
          <a:bodyPr anchor="t" rtlCol="false" tIns="0" lIns="0" bIns="0" rIns="0">
            <a:spAutoFit/>
          </a:bodyPr>
          <a:lstStyle/>
          <a:p>
            <a:pPr algn="just">
              <a:lnSpc>
                <a:spcPts val="5017"/>
              </a:lnSpc>
            </a:pPr>
            <a:r>
              <a:rPr lang="en-US" b="true" sz="3195" spc="191">
                <a:solidFill>
                  <a:srgbClr val="100F0D"/>
                </a:solidFill>
                <a:latin typeface="Montserrat Semi-Bold"/>
                <a:ea typeface="Montserrat Semi-Bold"/>
                <a:cs typeface="Montserrat Semi-Bold"/>
                <a:sym typeface="Montserrat Semi-Bold"/>
              </a:rPr>
              <a:t>Nhược điểm:</a:t>
            </a:r>
          </a:p>
          <a:p>
            <a:pPr algn="just" marL="689996" indent="-344998" lvl="1">
              <a:lnSpc>
                <a:spcPts val="5017"/>
              </a:lnSpc>
              <a:buFont typeface="Arial"/>
              <a:buChar char="•"/>
            </a:pPr>
            <a:r>
              <a:rPr lang="en-US" b="true" sz="3195" spc="191">
                <a:solidFill>
                  <a:srgbClr val="100F0D"/>
                </a:solidFill>
                <a:latin typeface="Montserrat Semi-Bold"/>
                <a:ea typeface="Montserrat Semi-Bold"/>
                <a:cs typeface="Montserrat Semi-Bold"/>
                <a:sym typeface="Montserrat Semi-Bold"/>
              </a:rPr>
              <a:t>Dễ bị overfitting: </a:t>
            </a:r>
            <a:r>
              <a:rPr lang="en-US" sz="3195" spc="191">
                <a:solidFill>
                  <a:srgbClr val="100F0D"/>
                </a:solidFill>
                <a:latin typeface="Montserrat"/>
                <a:ea typeface="Montserrat"/>
                <a:cs typeface="Montserrat"/>
                <a:sym typeface="Montserrat"/>
              </a:rPr>
              <a:t>Nếu không giới hạn độ sâu của cây hoặc không sử dụng pruning (cắt tỉa), cây có thể học quá kỹ dữ liệu huấn luyện, dẫn đến hiệu suất kém trên dữ liệu mới.</a:t>
            </a:r>
          </a:p>
          <a:p>
            <a:pPr algn="just" marL="689996" indent="-344998" lvl="1">
              <a:lnSpc>
                <a:spcPts val="5017"/>
              </a:lnSpc>
              <a:buFont typeface="Arial"/>
              <a:buChar char="•"/>
            </a:pPr>
            <a:r>
              <a:rPr lang="en-US" b="true" sz="3195" spc="191">
                <a:solidFill>
                  <a:srgbClr val="100F0D"/>
                </a:solidFill>
                <a:latin typeface="Montserrat Semi-Bold"/>
                <a:ea typeface="Montserrat Semi-Bold"/>
                <a:cs typeface="Montserrat Semi-Bold"/>
                <a:sym typeface="Montserrat Semi-Bold"/>
              </a:rPr>
              <a:t>Không ổn định: </a:t>
            </a:r>
            <a:r>
              <a:rPr lang="en-US" sz="3195" spc="191">
                <a:solidFill>
                  <a:srgbClr val="100F0D"/>
                </a:solidFill>
                <a:latin typeface="Montserrat"/>
                <a:ea typeface="Montserrat"/>
                <a:cs typeface="Montserrat"/>
                <a:sym typeface="Montserrat"/>
              </a:rPr>
              <a:t>Một thay đổi nhỏ trong dữ liệu huấn luyện có thể dẫn đến cấu trúc cây rất khác, làm cho kết quả không nhất quán.</a:t>
            </a:r>
          </a:p>
        </p:txBody>
      </p:sp>
      <p:sp>
        <p:nvSpPr>
          <p:cNvPr name="TextBox 11" id="11"/>
          <p:cNvSpPr txBox="true"/>
          <p:nvPr/>
        </p:nvSpPr>
        <p:spPr>
          <a:xfrm rot="0">
            <a:off x="1028700" y="9715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Ưu và nhược điểm</a:t>
            </a:r>
          </a:p>
        </p:txBody>
      </p:sp>
      <p:sp>
        <p:nvSpPr>
          <p:cNvPr name="TextBox 12" id="12"/>
          <p:cNvSpPr txBox="true"/>
          <p:nvPr/>
        </p:nvSpPr>
        <p:spPr>
          <a:xfrm rot="0">
            <a:off x="16933802" y="9201150"/>
            <a:ext cx="81474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DEMO</a:t>
            </a:r>
          </a:p>
        </p:txBody>
      </p:sp>
      <p:sp>
        <p:nvSpPr>
          <p:cNvPr name="TextBox 4" id="4"/>
          <p:cNvSpPr txBox="true"/>
          <p:nvPr/>
        </p:nvSpPr>
        <p:spPr>
          <a:xfrm rot="0">
            <a:off x="8729563" y="3025734"/>
            <a:ext cx="828873"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5</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60352" y="9201150"/>
            <a:ext cx="76164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0" y="2224141"/>
            <a:ext cx="8154511" cy="6455162"/>
          </a:xfrm>
          <a:custGeom>
            <a:avLst/>
            <a:gdLst/>
            <a:ahLst/>
            <a:cxnLst/>
            <a:rect r="r" b="b" t="t" l="l"/>
            <a:pathLst>
              <a:path h="6455162" w="8154511">
                <a:moveTo>
                  <a:pt x="0" y="0"/>
                </a:moveTo>
                <a:lnTo>
                  <a:pt x="8154511" y="0"/>
                </a:lnTo>
                <a:lnTo>
                  <a:pt x="8154511" y="6455162"/>
                </a:lnTo>
                <a:lnTo>
                  <a:pt x="0" y="6455162"/>
                </a:lnTo>
                <a:lnTo>
                  <a:pt x="0" y="0"/>
                </a:lnTo>
                <a:close/>
              </a:path>
            </a:pathLst>
          </a:custGeom>
          <a:blipFill>
            <a:blip r:embed="rId9"/>
            <a:stretch>
              <a:fillRect l="0" t="0" r="0" b="0"/>
            </a:stretch>
          </a:blipFill>
        </p:spPr>
      </p:sp>
      <p:sp>
        <p:nvSpPr>
          <p:cNvPr name="Freeform 7" id="7"/>
          <p:cNvSpPr/>
          <p:nvPr/>
        </p:nvSpPr>
        <p:spPr>
          <a:xfrm flipH="false" flipV="false" rot="0">
            <a:off x="8473456" y="2532011"/>
            <a:ext cx="9514334" cy="5839423"/>
          </a:xfrm>
          <a:custGeom>
            <a:avLst/>
            <a:gdLst/>
            <a:ahLst/>
            <a:cxnLst/>
            <a:rect r="r" b="b" t="t" l="l"/>
            <a:pathLst>
              <a:path h="5839423" w="9514334">
                <a:moveTo>
                  <a:pt x="0" y="0"/>
                </a:moveTo>
                <a:lnTo>
                  <a:pt x="9514334" y="0"/>
                </a:lnTo>
                <a:lnTo>
                  <a:pt x="9514334" y="5839422"/>
                </a:lnTo>
                <a:lnTo>
                  <a:pt x="0" y="5839422"/>
                </a:lnTo>
                <a:lnTo>
                  <a:pt x="0" y="0"/>
                </a:lnTo>
                <a:close/>
              </a:path>
            </a:pathLst>
          </a:custGeom>
          <a:blipFill>
            <a:blip r:embed="rId10"/>
            <a:stretch>
              <a:fillRect l="0" t="0" r="0" b="0"/>
            </a:stretch>
          </a:blipFill>
        </p:spPr>
      </p:sp>
      <p:sp>
        <p:nvSpPr>
          <p:cNvPr name="TextBox 8" id="8"/>
          <p:cNvSpPr txBox="true"/>
          <p:nvPr/>
        </p:nvSpPr>
        <p:spPr>
          <a:xfrm rot="0">
            <a:off x="16948327" y="9201150"/>
            <a:ext cx="78569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46</a:t>
            </a:r>
          </a:p>
        </p:txBody>
      </p:sp>
      <p:sp>
        <p:nvSpPr>
          <p:cNvPr name="TextBox 9" id="9"/>
          <p:cNvSpPr txBox="true"/>
          <p:nvPr/>
        </p:nvSpPr>
        <p:spPr>
          <a:xfrm rot="0">
            <a:off x="1028700" y="9715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NAIVE BAYES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6973" y="2224141"/>
            <a:ext cx="8902125" cy="6454041"/>
          </a:xfrm>
          <a:custGeom>
            <a:avLst/>
            <a:gdLst/>
            <a:ahLst/>
            <a:cxnLst/>
            <a:rect r="r" b="b" t="t" l="l"/>
            <a:pathLst>
              <a:path h="6454041" w="8902125">
                <a:moveTo>
                  <a:pt x="0" y="0"/>
                </a:moveTo>
                <a:lnTo>
                  <a:pt x="8902126" y="0"/>
                </a:lnTo>
                <a:lnTo>
                  <a:pt x="8902126" y="6454041"/>
                </a:lnTo>
                <a:lnTo>
                  <a:pt x="0" y="6454041"/>
                </a:lnTo>
                <a:lnTo>
                  <a:pt x="0" y="0"/>
                </a:lnTo>
                <a:close/>
              </a:path>
            </a:pathLst>
          </a:custGeom>
          <a:blipFill>
            <a:blip r:embed="rId9"/>
            <a:stretch>
              <a:fillRect l="0" t="0" r="0" b="0"/>
            </a:stretch>
          </a:blipFill>
        </p:spPr>
      </p:sp>
      <p:sp>
        <p:nvSpPr>
          <p:cNvPr name="Freeform 7" id="7"/>
          <p:cNvSpPr/>
          <p:nvPr/>
        </p:nvSpPr>
        <p:spPr>
          <a:xfrm flipH="false" flipV="false" rot="0">
            <a:off x="8845153" y="2500271"/>
            <a:ext cx="9442847" cy="5901780"/>
          </a:xfrm>
          <a:custGeom>
            <a:avLst/>
            <a:gdLst/>
            <a:ahLst/>
            <a:cxnLst/>
            <a:rect r="r" b="b" t="t" l="l"/>
            <a:pathLst>
              <a:path h="5901780" w="9442847">
                <a:moveTo>
                  <a:pt x="0" y="0"/>
                </a:moveTo>
                <a:lnTo>
                  <a:pt x="9442847" y="0"/>
                </a:lnTo>
                <a:lnTo>
                  <a:pt x="9442847" y="5901780"/>
                </a:lnTo>
                <a:lnTo>
                  <a:pt x="0" y="5901780"/>
                </a:lnTo>
                <a:lnTo>
                  <a:pt x="0" y="0"/>
                </a:lnTo>
                <a:close/>
              </a:path>
            </a:pathLst>
          </a:custGeom>
          <a:blipFill>
            <a:blip r:embed="rId10"/>
            <a:stretch>
              <a:fillRect l="0" t="0" r="0" b="0"/>
            </a:stretch>
          </a:blipFill>
        </p:spPr>
      </p:sp>
      <p:sp>
        <p:nvSpPr>
          <p:cNvPr name="TextBox 8" id="8"/>
          <p:cNvSpPr txBox="true"/>
          <p:nvPr/>
        </p:nvSpPr>
        <p:spPr>
          <a:xfrm rot="0">
            <a:off x="16953625" y="9201150"/>
            <a:ext cx="775097"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47</a:t>
            </a:r>
          </a:p>
        </p:txBody>
      </p:sp>
      <p:sp>
        <p:nvSpPr>
          <p:cNvPr name="TextBox 9" id="9"/>
          <p:cNvSpPr txBox="true"/>
          <p:nvPr/>
        </p:nvSpPr>
        <p:spPr>
          <a:xfrm rot="0">
            <a:off x="662035" y="808588"/>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RANDOM FOREST</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0" y="2189592"/>
            <a:ext cx="8666073" cy="5838767"/>
          </a:xfrm>
          <a:custGeom>
            <a:avLst/>
            <a:gdLst/>
            <a:ahLst/>
            <a:cxnLst/>
            <a:rect r="r" b="b" t="t" l="l"/>
            <a:pathLst>
              <a:path h="5838767" w="8666073">
                <a:moveTo>
                  <a:pt x="0" y="0"/>
                </a:moveTo>
                <a:lnTo>
                  <a:pt x="8666073" y="0"/>
                </a:lnTo>
                <a:lnTo>
                  <a:pt x="8666073" y="5838767"/>
                </a:lnTo>
                <a:lnTo>
                  <a:pt x="0" y="5838767"/>
                </a:lnTo>
                <a:lnTo>
                  <a:pt x="0" y="0"/>
                </a:lnTo>
                <a:close/>
              </a:path>
            </a:pathLst>
          </a:custGeom>
          <a:blipFill>
            <a:blip r:embed="rId9"/>
            <a:stretch>
              <a:fillRect l="0" t="0" r="0" b="0"/>
            </a:stretch>
          </a:blipFill>
        </p:spPr>
      </p:sp>
      <p:sp>
        <p:nvSpPr>
          <p:cNvPr name="Freeform 7" id="7"/>
          <p:cNvSpPr/>
          <p:nvPr/>
        </p:nvSpPr>
        <p:spPr>
          <a:xfrm flipH="false" flipV="false" rot="0">
            <a:off x="8793861" y="2135041"/>
            <a:ext cx="9494139" cy="6325470"/>
          </a:xfrm>
          <a:custGeom>
            <a:avLst/>
            <a:gdLst/>
            <a:ahLst/>
            <a:cxnLst/>
            <a:rect r="r" b="b" t="t" l="l"/>
            <a:pathLst>
              <a:path h="6325470" w="9494139">
                <a:moveTo>
                  <a:pt x="0" y="0"/>
                </a:moveTo>
                <a:lnTo>
                  <a:pt x="9494139" y="0"/>
                </a:lnTo>
                <a:lnTo>
                  <a:pt x="9494139" y="6325471"/>
                </a:lnTo>
                <a:lnTo>
                  <a:pt x="0" y="6325471"/>
                </a:lnTo>
                <a:lnTo>
                  <a:pt x="0" y="0"/>
                </a:lnTo>
                <a:close/>
              </a:path>
            </a:pathLst>
          </a:custGeom>
          <a:blipFill>
            <a:blip r:embed="rId10"/>
            <a:stretch>
              <a:fillRect l="0" t="0" r="0" b="0"/>
            </a:stretch>
          </a:blipFill>
        </p:spPr>
      </p:sp>
      <p:sp>
        <p:nvSpPr>
          <p:cNvPr name="TextBox 8" id="8"/>
          <p:cNvSpPr txBox="true"/>
          <p:nvPr/>
        </p:nvSpPr>
        <p:spPr>
          <a:xfrm rot="0">
            <a:off x="16940767" y="9201150"/>
            <a:ext cx="800814"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48</a:t>
            </a:r>
          </a:p>
        </p:txBody>
      </p:sp>
      <p:sp>
        <p:nvSpPr>
          <p:cNvPr name="TextBox 9" id="9"/>
          <p:cNvSpPr txBox="true"/>
          <p:nvPr/>
        </p:nvSpPr>
        <p:spPr>
          <a:xfrm rot="0">
            <a:off x="662035" y="808588"/>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LOGISTIC REGRESSION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0" y="2224141"/>
            <a:ext cx="8616100" cy="6494385"/>
          </a:xfrm>
          <a:custGeom>
            <a:avLst/>
            <a:gdLst/>
            <a:ahLst/>
            <a:cxnLst/>
            <a:rect r="r" b="b" t="t" l="l"/>
            <a:pathLst>
              <a:path h="6494385" w="8616100">
                <a:moveTo>
                  <a:pt x="0" y="0"/>
                </a:moveTo>
                <a:lnTo>
                  <a:pt x="8616100" y="0"/>
                </a:lnTo>
                <a:lnTo>
                  <a:pt x="8616100" y="6494385"/>
                </a:lnTo>
                <a:lnTo>
                  <a:pt x="0" y="6494385"/>
                </a:lnTo>
                <a:lnTo>
                  <a:pt x="0" y="0"/>
                </a:lnTo>
                <a:close/>
              </a:path>
            </a:pathLst>
          </a:custGeom>
          <a:blipFill>
            <a:blip r:embed="rId9"/>
            <a:stretch>
              <a:fillRect l="0" t="0" r="0" b="0"/>
            </a:stretch>
          </a:blipFill>
        </p:spPr>
      </p:sp>
      <p:sp>
        <p:nvSpPr>
          <p:cNvPr name="Freeform 7" id="7"/>
          <p:cNvSpPr/>
          <p:nvPr/>
        </p:nvSpPr>
        <p:spPr>
          <a:xfrm flipH="false" flipV="false" rot="0">
            <a:off x="8872542" y="2381886"/>
            <a:ext cx="9415458" cy="6178894"/>
          </a:xfrm>
          <a:custGeom>
            <a:avLst/>
            <a:gdLst/>
            <a:ahLst/>
            <a:cxnLst/>
            <a:rect r="r" b="b" t="t" l="l"/>
            <a:pathLst>
              <a:path h="6178894" w="9415458">
                <a:moveTo>
                  <a:pt x="0" y="0"/>
                </a:moveTo>
                <a:lnTo>
                  <a:pt x="9415458" y="0"/>
                </a:lnTo>
                <a:lnTo>
                  <a:pt x="9415458" y="6178895"/>
                </a:lnTo>
                <a:lnTo>
                  <a:pt x="0" y="6178895"/>
                </a:lnTo>
                <a:lnTo>
                  <a:pt x="0" y="0"/>
                </a:lnTo>
                <a:close/>
              </a:path>
            </a:pathLst>
          </a:custGeom>
          <a:blipFill>
            <a:blip r:embed="rId10"/>
            <a:stretch>
              <a:fillRect l="0" t="0" r="0" b="0"/>
            </a:stretch>
          </a:blipFill>
        </p:spPr>
      </p:sp>
      <p:sp>
        <p:nvSpPr>
          <p:cNvPr name="TextBox 8" id="8"/>
          <p:cNvSpPr txBox="true"/>
          <p:nvPr/>
        </p:nvSpPr>
        <p:spPr>
          <a:xfrm rot="0">
            <a:off x="16948327" y="9201150"/>
            <a:ext cx="78569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49</a:t>
            </a:r>
          </a:p>
        </p:txBody>
      </p:sp>
      <p:sp>
        <p:nvSpPr>
          <p:cNvPr name="TextBox 9" id="9"/>
          <p:cNvSpPr txBox="true"/>
          <p:nvPr/>
        </p:nvSpPr>
        <p:spPr>
          <a:xfrm rot="0">
            <a:off x="600924" y="774631"/>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DECISION TREE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9697687" y="2753381"/>
            <a:ext cx="7956959" cy="5368290"/>
          </a:xfrm>
          <a:custGeom>
            <a:avLst/>
            <a:gdLst/>
            <a:ahLst/>
            <a:cxnLst/>
            <a:rect r="r" b="b" t="t" l="l"/>
            <a:pathLst>
              <a:path h="5368290" w="7956959">
                <a:moveTo>
                  <a:pt x="0" y="0"/>
                </a:moveTo>
                <a:lnTo>
                  <a:pt x="7956959" y="0"/>
                </a:lnTo>
                <a:lnTo>
                  <a:pt x="7956959" y="5368290"/>
                </a:lnTo>
                <a:lnTo>
                  <a:pt x="0" y="5368290"/>
                </a:lnTo>
                <a:lnTo>
                  <a:pt x="0" y="0"/>
                </a:lnTo>
                <a:close/>
              </a:path>
            </a:pathLst>
          </a:custGeom>
          <a:blipFill>
            <a:blip r:embed="rId13"/>
            <a:stretch>
              <a:fillRect l="-18965" t="0" r="-15190" b="0"/>
            </a:stretch>
          </a:blipFill>
        </p:spPr>
      </p:sp>
      <p:sp>
        <p:nvSpPr>
          <p:cNvPr name="TextBox 9" id="9"/>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Giới thiệu</a:t>
            </a:r>
          </a:p>
        </p:txBody>
      </p:sp>
      <p:sp>
        <p:nvSpPr>
          <p:cNvPr name="TextBox 10" id="10"/>
          <p:cNvSpPr txBox="true"/>
          <p:nvPr/>
        </p:nvSpPr>
        <p:spPr>
          <a:xfrm rot="0">
            <a:off x="1028700" y="2481918"/>
            <a:ext cx="8235441" cy="5796915"/>
          </a:xfrm>
          <a:prstGeom prst="rect">
            <a:avLst/>
          </a:prstGeom>
        </p:spPr>
        <p:txBody>
          <a:bodyPr anchor="t" rtlCol="false" tIns="0" lIns="0" bIns="0" rIns="0">
            <a:spAutoFit/>
          </a:bodyPr>
          <a:lstStyle/>
          <a:p>
            <a:pPr algn="just" marL="712472" indent="-356236" lvl="1">
              <a:lnSpc>
                <a:spcPts val="5115"/>
              </a:lnSpc>
              <a:buFont typeface="Arial"/>
              <a:buChar char="•"/>
            </a:pPr>
            <a:r>
              <a:rPr lang="en-US" b="true" sz="3300">
                <a:solidFill>
                  <a:srgbClr val="100F0D"/>
                </a:solidFill>
                <a:latin typeface="Montserrat Semi-Bold"/>
                <a:ea typeface="Montserrat Semi-Bold"/>
                <a:cs typeface="Montserrat Semi-Bold"/>
                <a:sym typeface="Montserrat Semi-Bold"/>
              </a:rPr>
              <a:t>Trong thế giới kết nối ngày nay, thông tin trở thành tài sản cốt lõi cho các tổ chức và cá nhân. Bảo vệ hệ thống thông tin trở thành một ưu tiên hàng đầu, và hệ thống phát hiện xâm nhập (Instruction Detection System - IDS) được xem như một công cụ không thể thiếu.</a:t>
            </a:r>
          </a:p>
        </p:txBody>
      </p:sp>
      <p:sp>
        <p:nvSpPr>
          <p:cNvPr name="TextBox 11" id="11"/>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3095547" y="631162"/>
            <a:ext cx="12096906" cy="9024676"/>
          </a:xfrm>
          <a:custGeom>
            <a:avLst/>
            <a:gdLst/>
            <a:ahLst/>
            <a:cxnLst/>
            <a:rect r="r" b="b" t="t" l="l"/>
            <a:pathLst>
              <a:path h="9024676" w="12096906">
                <a:moveTo>
                  <a:pt x="0" y="0"/>
                </a:moveTo>
                <a:lnTo>
                  <a:pt x="12096906" y="0"/>
                </a:lnTo>
                <a:lnTo>
                  <a:pt x="12096906" y="9024676"/>
                </a:lnTo>
                <a:lnTo>
                  <a:pt x="0" y="9024676"/>
                </a:lnTo>
                <a:lnTo>
                  <a:pt x="0" y="0"/>
                </a:lnTo>
                <a:close/>
              </a:path>
            </a:pathLst>
          </a:custGeom>
          <a:blipFill>
            <a:blip r:embed="rId9"/>
            <a:stretch>
              <a:fillRect l="0" t="0" r="0" b="0"/>
            </a:stretch>
          </a:blipFill>
        </p:spPr>
      </p:sp>
      <p:sp>
        <p:nvSpPr>
          <p:cNvPr name="TextBox 7" id="7"/>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6" id="6"/>
          <p:cNvSpPr txBox="true"/>
          <p:nvPr/>
        </p:nvSpPr>
        <p:spPr>
          <a:xfrm rot="0">
            <a:off x="17043875" y="9201150"/>
            <a:ext cx="5945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51</a:t>
            </a:r>
          </a:p>
        </p:txBody>
      </p:sp>
      <p:sp>
        <p:nvSpPr>
          <p:cNvPr name="TextBox 7" id="7"/>
          <p:cNvSpPr txBox="true"/>
          <p:nvPr/>
        </p:nvSpPr>
        <p:spPr>
          <a:xfrm rot="0">
            <a:off x="1306120" y="1747041"/>
            <a:ext cx="16692779" cy="8131326"/>
          </a:xfrm>
          <a:prstGeom prst="rect">
            <a:avLst/>
          </a:prstGeom>
        </p:spPr>
        <p:txBody>
          <a:bodyPr anchor="t" rtlCol="false" tIns="0" lIns="0" bIns="0" rIns="0">
            <a:spAutoFit/>
          </a:bodyPr>
          <a:lstStyle/>
          <a:p>
            <a:pPr algn="just">
              <a:lnSpc>
                <a:spcPts val="5081"/>
              </a:lnSpc>
            </a:pPr>
            <a:r>
              <a:rPr lang="en-US" b="true" sz="3299" spc="197">
                <a:solidFill>
                  <a:srgbClr val="000000"/>
                </a:solidFill>
                <a:latin typeface="Montserrat Bold"/>
                <a:ea typeface="Montserrat Bold"/>
                <a:cs typeface="Montserrat Bold"/>
                <a:sym typeface="Montserrat Bold"/>
              </a:rPr>
              <a:t>Naive Bayes:</a:t>
            </a:r>
          </a:p>
          <a:p>
            <a:pPr algn="just">
              <a:lnSpc>
                <a:spcPts val="5081"/>
              </a:lnSpc>
            </a:pPr>
            <a:r>
              <a:rPr lang="en-US" b="true" sz="3299" spc="197">
                <a:solidFill>
                  <a:srgbClr val="000000"/>
                </a:solidFill>
                <a:latin typeface="Montserrat Semi-Bold"/>
                <a:ea typeface="Montserrat Semi-Bold"/>
                <a:cs typeface="Montserrat Semi-Bold"/>
                <a:sym typeface="Montserrat Semi-Bold"/>
              </a:rPr>
              <a:t>Ưu điểm:</a:t>
            </a:r>
          </a:p>
          <a:p>
            <a:pPr algn="just" marL="712468" indent="-356234" lvl="1">
              <a:lnSpc>
                <a:spcPts val="5081"/>
              </a:lnSpc>
              <a:buFont typeface="Arial"/>
              <a:buChar char="•"/>
            </a:pPr>
            <a:r>
              <a:rPr lang="en-US" b="true" sz="3299" spc="197">
                <a:solidFill>
                  <a:srgbClr val="000000"/>
                </a:solidFill>
                <a:latin typeface="Montserrat Medium"/>
                <a:ea typeface="Montserrat Medium"/>
                <a:cs typeface="Montserrat Medium"/>
                <a:sym typeface="Montserrat Medium"/>
              </a:rPr>
              <a:t>F1 score và Precision đều ở mức cao </a:t>
            </a:r>
          </a:p>
          <a:p>
            <a:pPr algn="just" marL="712468" indent="-356234" lvl="1">
              <a:lnSpc>
                <a:spcPts val="5081"/>
              </a:lnSpc>
              <a:buFont typeface="Arial"/>
              <a:buChar char="•"/>
            </a:pPr>
            <a:r>
              <a:rPr lang="en-US" b="true" sz="3299" spc="197">
                <a:solidFill>
                  <a:srgbClr val="000000"/>
                </a:solidFill>
                <a:latin typeface="Montserrat Medium"/>
                <a:ea typeface="Montserrat Medium"/>
                <a:cs typeface="Montserrat Medium"/>
                <a:sym typeface="Montserrat Medium"/>
              </a:rPr>
              <a:t>Recall cao</a:t>
            </a:r>
          </a:p>
          <a:p>
            <a:pPr algn="just">
              <a:lnSpc>
                <a:spcPts val="5081"/>
              </a:lnSpc>
            </a:pPr>
            <a:r>
              <a:rPr lang="en-US" b="true" sz="3299" spc="197">
                <a:solidFill>
                  <a:srgbClr val="000000"/>
                </a:solidFill>
                <a:latin typeface="Montserrat Semi-Bold"/>
                <a:ea typeface="Montserrat Semi-Bold"/>
                <a:cs typeface="Montserrat Semi-Bold"/>
                <a:sym typeface="Montserrat Semi-Bold"/>
              </a:rPr>
              <a:t>Hạn chế</a:t>
            </a:r>
            <a:r>
              <a:rPr lang="en-US" b="true" sz="3299" spc="197">
                <a:solidFill>
                  <a:srgbClr val="000000"/>
                </a:solidFill>
                <a:latin typeface="Montserrat Medium"/>
                <a:ea typeface="Montserrat Medium"/>
                <a:cs typeface="Montserrat Medium"/>
                <a:sym typeface="Montserrat Medium"/>
              </a:rPr>
              <a:t>: Có thể đòi hỏi thời gian và tài nguyên tính toán lớn hơn.</a:t>
            </a:r>
          </a:p>
          <a:p>
            <a:pPr algn="just">
              <a:lnSpc>
                <a:spcPts val="5081"/>
              </a:lnSpc>
            </a:pPr>
          </a:p>
          <a:p>
            <a:pPr algn="just">
              <a:lnSpc>
                <a:spcPts val="5081"/>
              </a:lnSpc>
            </a:pPr>
            <a:r>
              <a:rPr lang="en-US" b="true" sz="3299" spc="197">
                <a:solidFill>
                  <a:srgbClr val="000000"/>
                </a:solidFill>
                <a:latin typeface="Montserrat Bold"/>
                <a:ea typeface="Montserrat Bold"/>
                <a:cs typeface="Montserrat Bold"/>
                <a:sym typeface="Montserrat Bold"/>
              </a:rPr>
              <a:t>Random Forest</a:t>
            </a:r>
            <a:r>
              <a:rPr lang="en-US" b="true" sz="3299" spc="197">
                <a:solidFill>
                  <a:srgbClr val="000000"/>
                </a:solidFill>
                <a:latin typeface="Montserrat Medium"/>
                <a:ea typeface="Montserrat Medium"/>
                <a:cs typeface="Montserrat Medium"/>
                <a:sym typeface="Montserrat Medium"/>
              </a:rPr>
              <a:t>:</a:t>
            </a:r>
          </a:p>
          <a:p>
            <a:pPr algn="just">
              <a:lnSpc>
                <a:spcPts val="5081"/>
              </a:lnSpc>
            </a:pPr>
            <a:r>
              <a:rPr lang="en-US" b="true" sz="3299" spc="197">
                <a:solidFill>
                  <a:srgbClr val="000000"/>
                </a:solidFill>
                <a:latin typeface="Montserrat Semi-Bold"/>
                <a:ea typeface="Montserrat Semi-Bold"/>
                <a:cs typeface="Montserrat Semi-Bold"/>
                <a:sym typeface="Montserrat Semi-Bold"/>
              </a:rPr>
              <a:t>Ưu điểm:</a:t>
            </a:r>
          </a:p>
          <a:p>
            <a:pPr algn="just" marL="712468" indent="-356234" lvl="1">
              <a:lnSpc>
                <a:spcPts val="5081"/>
              </a:lnSpc>
              <a:buFont typeface="Arial"/>
              <a:buChar char="•"/>
            </a:pPr>
            <a:r>
              <a:rPr lang="en-US" b="true" sz="3299" spc="197">
                <a:solidFill>
                  <a:srgbClr val="000000"/>
                </a:solidFill>
                <a:latin typeface="Montserrat Medium"/>
                <a:ea typeface="Montserrat Medium"/>
                <a:cs typeface="Montserrat Medium"/>
                <a:sym typeface="Montserrat Medium"/>
              </a:rPr>
              <a:t>Độ chính xác tốt</a:t>
            </a:r>
          </a:p>
          <a:p>
            <a:pPr algn="just" marL="712468" indent="-356234" lvl="1">
              <a:lnSpc>
                <a:spcPts val="5081"/>
              </a:lnSpc>
              <a:buFont typeface="Arial"/>
              <a:buChar char="•"/>
            </a:pPr>
            <a:r>
              <a:rPr lang="en-US" b="true" sz="3299" spc="197">
                <a:solidFill>
                  <a:srgbClr val="000000"/>
                </a:solidFill>
                <a:latin typeface="Montserrat Medium"/>
                <a:ea typeface="Montserrat Medium"/>
                <a:cs typeface="Montserrat Medium"/>
                <a:sym typeface="Montserrat Medium"/>
              </a:rPr>
              <a:t>F1 score và Precision đều ở mức cao </a:t>
            </a:r>
          </a:p>
          <a:p>
            <a:pPr algn="just" marL="712468" indent="-356234" lvl="1">
              <a:lnSpc>
                <a:spcPts val="5081"/>
              </a:lnSpc>
              <a:buFont typeface="Arial"/>
              <a:buChar char="•"/>
            </a:pPr>
            <a:r>
              <a:rPr lang="en-US" b="true" sz="3299" spc="197">
                <a:solidFill>
                  <a:srgbClr val="000000"/>
                </a:solidFill>
                <a:latin typeface="Montserrat Medium"/>
                <a:ea typeface="Montserrat Medium"/>
                <a:cs typeface="Montserrat Medium"/>
                <a:sym typeface="Montserrat Medium"/>
              </a:rPr>
              <a:t>Recall cao</a:t>
            </a:r>
          </a:p>
          <a:p>
            <a:pPr algn="just">
              <a:lnSpc>
                <a:spcPts val="5081"/>
              </a:lnSpc>
            </a:pPr>
            <a:r>
              <a:rPr lang="en-US" b="true" sz="3299" spc="197">
                <a:solidFill>
                  <a:srgbClr val="000000"/>
                </a:solidFill>
                <a:latin typeface="Montserrat Semi-Bold"/>
                <a:ea typeface="Montserrat Semi-Bold"/>
                <a:cs typeface="Montserrat Semi-Bold"/>
                <a:sym typeface="Montserrat Semi-Bold"/>
              </a:rPr>
              <a:t>Hạn chế</a:t>
            </a:r>
            <a:r>
              <a:rPr lang="en-US" b="true" sz="3299" spc="197">
                <a:solidFill>
                  <a:srgbClr val="000000"/>
                </a:solidFill>
                <a:latin typeface="Montserrat Medium"/>
                <a:ea typeface="Montserrat Medium"/>
                <a:cs typeface="Montserrat Medium"/>
                <a:sym typeface="Montserrat Medium"/>
              </a:rPr>
              <a:t>: Có thể nhạy cảm với dữ liệu nhiễu.</a:t>
            </a:r>
          </a:p>
          <a:p>
            <a:pPr algn="just">
              <a:lnSpc>
                <a:spcPts val="3966"/>
              </a:lnSpc>
            </a:pPr>
            <a:r>
              <a:rPr lang="en-US" b="true" sz="2575" spc="154">
                <a:solidFill>
                  <a:srgbClr val="000000"/>
                </a:solidFill>
                <a:latin typeface="Montserrat Medium"/>
                <a:ea typeface="Montserrat Medium"/>
                <a:cs typeface="Montserrat Medium"/>
                <a:sym typeface="Montserrat Medium"/>
              </a:rPr>
              <a:t>5</a:t>
            </a:r>
          </a:p>
        </p:txBody>
      </p:sp>
      <p:sp>
        <p:nvSpPr>
          <p:cNvPr name="TextBox 8" id="8"/>
          <p:cNvSpPr txBox="true"/>
          <p:nvPr/>
        </p:nvSpPr>
        <p:spPr>
          <a:xfrm rot="0">
            <a:off x="1306120" y="396982"/>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Tóm tắt</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6" id="6"/>
          <p:cNvSpPr txBox="true"/>
          <p:nvPr/>
        </p:nvSpPr>
        <p:spPr>
          <a:xfrm rot="0">
            <a:off x="16986903" y="9201150"/>
            <a:ext cx="7085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52</a:t>
            </a:r>
          </a:p>
        </p:txBody>
      </p:sp>
      <p:sp>
        <p:nvSpPr>
          <p:cNvPr name="TextBox 7" id="7"/>
          <p:cNvSpPr txBox="true"/>
          <p:nvPr/>
        </p:nvSpPr>
        <p:spPr>
          <a:xfrm rot="0">
            <a:off x="1306120" y="1808534"/>
            <a:ext cx="15551092" cy="7620381"/>
          </a:xfrm>
          <a:prstGeom prst="rect">
            <a:avLst/>
          </a:prstGeom>
        </p:spPr>
        <p:txBody>
          <a:bodyPr anchor="t" rtlCol="false" tIns="0" lIns="0" bIns="0" rIns="0">
            <a:spAutoFit/>
          </a:bodyPr>
          <a:lstStyle/>
          <a:p>
            <a:pPr algn="l">
              <a:lnSpc>
                <a:spcPts val="5082"/>
              </a:lnSpc>
            </a:pPr>
            <a:r>
              <a:rPr lang="en-US" b="true" sz="3300" spc="198">
                <a:solidFill>
                  <a:srgbClr val="000000"/>
                </a:solidFill>
                <a:latin typeface="Montserrat Bold"/>
                <a:ea typeface="Montserrat Bold"/>
                <a:cs typeface="Montserrat Bold"/>
                <a:sym typeface="Montserrat Bold"/>
              </a:rPr>
              <a:t>Logistic Regression</a:t>
            </a:r>
            <a:r>
              <a:rPr lang="en-US" b="true" sz="3300" spc="198">
                <a:solidFill>
                  <a:srgbClr val="000000"/>
                </a:solidFill>
                <a:latin typeface="Montserrat Medium"/>
                <a:ea typeface="Montserrat Medium"/>
                <a:cs typeface="Montserrat Medium"/>
                <a:sym typeface="Montserrat Medium"/>
              </a:rPr>
              <a:t>:</a:t>
            </a:r>
          </a:p>
          <a:p>
            <a:pPr algn="l">
              <a:lnSpc>
                <a:spcPts val="5082"/>
              </a:lnSpc>
            </a:pPr>
            <a:r>
              <a:rPr lang="en-US" b="true" sz="3300" spc="198">
                <a:solidFill>
                  <a:srgbClr val="000000"/>
                </a:solidFill>
                <a:latin typeface="Montserrat Semi-Bold"/>
                <a:ea typeface="Montserrat Semi-Bold"/>
                <a:cs typeface="Montserrat Semi-Bold"/>
                <a:sym typeface="Montserrat Semi-Bold"/>
              </a:rPr>
              <a:t>Ưu điểm:</a:t>
            </a:r>
          </a:p>
          <a:p>
            <a:pPr algn="l" marL="712470" indent="-356235" lvl="1">
              <a:lnSpc>
                <a:spcPts val="5082"/>
              </a:lnSpc>
              <a:buFont typeface="Arial"/>
              <a:buChar char="•"/>
            </a:pPr>
            <a:r>
              <a:rPr lang="en-US" b="true" sz="3300" spc="198">
                <a:solidFill>
                  <a:srgbClr val="000000"/>
                </a:solidFill>
                <a:latin typeface="Montserrat Medium"/>
                <a:ea typeface="Montserrat Medium"/>
                <a:cs typeface="Montserrat Medium"/>
                <a:sym typeface="Montserrat Medium"/>
              </a:rPr>
              <a:t>Độ chính xác tốt </a:t>
            </a:r>
          </a:p>
          <a:p>
            <a:pPr algn="l" marL="712470" indent="-356235" lvl="1">
              <a:lnSpc>
                <a:spcPts val="5082"/>
              </a:lnSpc>
              <a:buFont typeface="Arial"/>
              <a:buChar char="•"/>
            </a:pPr>
            <a:r>
              <a:rPr lang="en-US" b="true" sz="3300" spc="198">
                <a:solidFill>
                  <a:srgbClr val="000000"/>
                </a:solidFill>
                <a:latin typeface="Montserrat Medium"/>
                <a:ea typeface="Montserrat Medium"/>
                <a:cs typeface="Montserrat Medium"/>
                <a:sym typeface="Montserrat Medium"/>
              </a:rPr>
              <a:t>F1 score và Precision đều ở mức cao </a:t>
            </a:r>
          </a:p>
          <a:p>
            <a:pPr algn="l" marL="712470" indent="-356235" lvl="1">
              <a:lnSpc>
                <a:spcPts val="5082"/>
              </a:lnSpc>
              <a:buFont typeface="Arial"/>
              <a:buChar char="•"/>
            </a:pPr>
            <a:r>
              <a:rPr lang="en-US" b="true" sz="3300" spc="198">
                <a:solidFill>
                  <a:srgbClr val="000000"/>
                </a:solidFill>
                <a:latin typeface="Montserrat Medium"/>
                <a:ea typeface="Montserrat Medium"/>
                <a:cs typeface="Montserrat Medium"/>
                <a:sym typeface="Montserrat Medium"/>
              </a:rPr>
              <a:t>Recall khá cao</a:t>
            </a:r>
          </a:p>
          <a:p>
            <a:pPr algn="l">
              <a:lnSpc>
                <a:spcPts val="5082"/>
              </a:lnSpc>
            </a:pPr>
            <a:r>
              <a:rPr lang="en-US" b="true" sz="3300" spc="198">
                <a:solidFill>
                  <a:srgbClr val="000000"/>
                </a:solidFill>
                <a:latin typeface="Montserrat Semi-Bold"/>
                <a:ea typeface="Montserrat Semi-Bold"/>
                <a:cs typeface="Montserrat Semi-Bold"/>
                <a:sym typeface="Montserrat Semi-Bold"/>
              </a:rPr>
              <a:t>Hạn chế:</a:t>
            </a:r>
            <a:r>
              <a:rPr lang="en-US" b="true" sz="3300" spc="198">
                <a:solidFill>
                  <a:srgbClr val="000000"/>
                </a:solidFill>
                <a:latin typeface="Montserrat Medium"/>
                <a:ea typeface="Montserrat Medium"/>
                <a:cs typeface="Montserrat Medium"/>
                <a:sym typeface="Montserrat Medium"/>
              </a:rPr>
              <a:t> Có thể đòi hỏi thời gian tính toán lớn.</a:t>
            </a:r>
          </a:p>
          <a:p>
            <a:pPr algn="l">
              <a:lnSpc>
                <a:spcPts val="5082"/>
              </a:lnSpc>
            </a:pPr>
            <a:r>
              <a:rPr lang="en-US" b="true" sz="3300" spc="198">
                <a:solidFill>
                  <a:srgbClr val="000000"/>
                </a:solidFill>
                <a:latin typeface="Montserrat Bold"/>
                <a:ea typeface="Montserrat Bold"/>
                <a:cs typeface="Montserrat Bold"/>
                <a:sym typeface="Montserrat Bold"/>
              </a:rPr>
              <a:t>Decision Tree</a:t>
            </a:r>
            <a:r>
              <a:rPr lang="en-US" b="true" sz="3300" spc="198">
                <a:solidFill>
                  <a:srgbClr val="000000"/>
                </a:solidFill>
                <a:latin typeface="Montserrat Medium"/>
                <a:ea typeface="Montserrat Medium"/>
                <a:cs typeface="Montserrat Medium"/>
                <a:sym typeface="Montserrat Medium"/>
              </a:rPr>
              <a:t>:</a:t>
            </a:r>
          </a:p>
          <a:p>
            <a:pPr algn="l">
              <a:lnSpc>
                <a:spcPts val="5082"/>
              </a:lnSpc>
            </a:pPr>
            <a:r>
              <a:rPr lang="en-US" b="true" sz="3300" spc="198">
                <a:solidFill>
                  <a:srgbClr val="000000"/>
                </a:solidFill>
                <a:latin typeface="Montserrat Semi-Bold"/>
                <a:ea typeface="Montserrat Semi-Bold"/>
                <a:cs typeface="Montserrat Semi-Bold"/>
                <a:sym typeface="Montserrat Semi-Bold"/>
              </a:rPr>
              <a:t>Ưu điểm:</a:t>
            </a:r>
          </a:p>
          <a:p>
            <a:pPr algn="l" marL="712470" indent="-356235" lvl="1">
              <a:lnSpc>
                <a:spcPts val="5082"/>
              </a:lnSpc>
              <a:buFont typeface="Arial"/>
              <a:buChar char="•"/>
            </a:pPr>
            <a:r>
              <a:rPr lang="en-US" b="true" sz="3300" spc="198">
                <a:solidFill>
                  <a:srgbClr val="000000"/>
                </a:solidFill>
                <a:latin typeface="Montserrat Medium"/>
                <a:ea typeface="Montserrat Medium"/>
                <a:cs typeface="Montserrat Medium"/>
                <a:sym typeface="Montserrat Medium"/>
              </a:rPr>
              <a:t>Độ chính xác tốt</a:t>
            </a:r>
          </a:p>
          <a:p>
            <a:pPr algn="l" marL="712470" indent="-356235" lvl="1">
              <a:lnSpc>
                <a:spcPts val="5082"/>
              </a:lnSpc>
              <a:buFont typeface="Arial"/>
              <a:buChar char="•"/>
            </a:pPr>
            <a:r>
              <a:rPr lang="en-US" b="true" sz="3300" spc="198">
                <a:solidFill>
                  <a:srgbClr val="000000"/>
                </a:solidFill>
                <a:latin typeface="Montserrat Medium"/>
                <a:ea typeface="Montserrat Medium"/>
                <a:cs typeface="Montserrat Medium"/>
                <a:sym typeface="Montserrat Medium"/>
              </a:rPr>
              <a:t>F1 score và Precision đều ở mức cao </a:t>
            </a:r>
          </a:p>
          <a:p>
            <a:pPr algn="l" marL="712470" indent="-356235" lvl="1">
              <a:lnSpc>
                <a:spcPts val="5082"/>
              </a:lnSpc>
              <a:buFont typeface="Arial"/>
              <a:buChar char="•"/>
            </a:pPr>
            <a:r>
              <a:rPr lang="en-US" b="true" sz="3300" spc="198">
                <a:solidFill>
                  <a:srgbClr val="000000"/>
                </a:solidFill>
                <a:latin typeface="Montserrat Medium"/>
                <a:ea typeface="Montserrat Medium"/>
                <a:cs typeface="Montserrat Medium"/>
                <a:sym typeface="Montserrat Medium"/>
              </a:rPr>
              <a:t>Recall khá cao</a:t>
            </a:r>
          </a:p>
          <a:p>
            <a:pPr algn="l">
              <a:lnSpc>
                <a:spcPts val="5082"/>
              </a:lnSpc>
            </a:pPr>
            <a:r>
              <a:rPr lang="en-US" b="true" sz="3300" spc="198">
                <a:solidFill>
                  <a:srgbClr val="000000"/>
                </a:solidFill>
                <a:latin typeface="Montserrat Semi-Bold"/>
                <a:ea typeface="Montserrat Semi-Bold"/>
                <a:cs typeface="Montserrat Semi-Bold"/>
                <a:sym typeface="Montserrat Semi-Bold"/>
              </a:rPr>
              <a:t>Hạn chế:</a:t>
            </a:r>
            <a:r>
              <a:rPr lang="en-US" b="true" sz="3300" spc="198">
                <a:solidFill>
                  <a:srgbClr val="000000"/>
                </a:solidFill>
                <a:latin typeface="Montserrat Medium"/>
                <a:ea typeface="Montserrat Medium"/>
                <a:cs typeface="Montserrat Medium"/>
                <a:sym typeface="Montserrat Medium"/>
              </a:rPr>
              <a:t> Có thể đòi hỏi thời gian tính toán lớn.</a:t>
            </a:r>
          </a:p>
        </p:txBody>
      </p:sp>
      <p:sp>
        <p:nvSpPr>
          <p:cNvPr name="TextBox 8" id="8"/>
          <p:cNvSpPr txBox="true"/>
          <p:nvPr/>
        </p:nvSpPr>
        <p:spPr>
          <a:xfrm rot="0">
            <a:off x="1306120" y="396982"/>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Tóm tắt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KẾT LUẬN</a:t>
            </a:r>
          </a:p>
        </p:txBody>
      </p:sp>
      <p:sp>
        <p:nvSpPr>
          <p:cNvPr name="TextBox 4" id="4"/>
          <p:cNvSpPr txBox="true"/>
          <p:nvPr/>
        </p:nvSpPr>
        <p:spPr>
          <a:xfrm rot="0">
            <a:off x="8635802" y="3025734"/>
            <a:ext cx="1016397"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6</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87439" y="9201150"/>
            <a:ext cx="70746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69591" y="2795313"/>
            <a:ext cx="15800931" cy="5135295"/>
          </a:xfrm>
          <a:prstGeom prst="rect">
            <a:avLst/>
          </a:prstGeom>
        </p:spPr>
        <p:txBody>
          <a:bodyPr anchor="t" rtlCol="false" tIns="0" lIns="0" bIns="0" rIns="0">
            <a:spAutoFit/>
          </a:bodyPr>
          <a:lstStyle/>
          <a:p>
            <a:pPr algn="just">
              <a:lnSpc>
                <a:spcPts val="5159"/>
              </a:lnSpc>
            </a:pPr>
            <a:r>
              <a:rPr lang="en-US" sz="3685" b="true">
                <a:solidFill>
                  <a:srgbClr val="000000"/>
                </a:solidFill>
                <a:latin typeface="Montserrat Bold"/>
                <a:ea typeface="Montserrat Bold"/>
                <a:cs typeface="Montserrat Bold"/>
                <a:sym typeface="Montserrat Bold"/>
              </a:rPr>
              <a:t>Hệ thống phát hiện xâm nhập (IDS)</a:t>
            </a:r>
            <a:r>
              <a:rPr lang="en-US" sz="3685" b="true">
                <a:solidFill>
                  <a:srgbClr val="000000"/>
                </a:solidFill>
                <a:latin typeface="Montserrat Medium"/>
                <a:ea typeface="Montserrat Medium"/>
                <a:cs typeface="Montserrat Medium"/>
                <a:sym typeface="Montserrat Medium"/>
              </a:rPr>
              <a:t> là một thành phần quan trọng trong việc bảo vệ các hệ thống mạng và tài nguyên thông tin trước những mối đe dọa an ninh mạng ngày càng phức tạp. </a:t>
            </a:r>
          </a:p>
          <a:p>
            <a:pPr algn="just">
              <a:lnSpc>
                <a:spcPts val="5159"/>
              </a:lnSpc>
            </a:pPr>
          </a:p>
          <a:p>
            <a:pPr algn="just">
              <a:lnSpc>
                <a:spcPts val="5159"/>
              </a:lnSpc>
            </a:pPr>
            <a:r>
              <a:rPr lang="en-US" sz="3685" b="true">
                <a:solidFill>
                  <a:srgbClr val="000000"/>
                </a:solidFill>
                <a:latin typeface="Montserrat Medium"/>
                <a:ea typeface="Montserrat Medium"/>
                <a:cs typeface="Montserrat Medium"/>
                <a:sym typeface="Montserrat Medium"/>
              </a:rPr>
              <a:t>Với sự kết hợp của các phương pháp phân tích truyền thống và các thuật toán học máy hiện đại, IDS có khả năng </a:t>
            </a:r>
            <a:r>
              <a:rPr lang="en-US" sz="3685" b="true">
                <a:solidFill>
                  <a:srgbClr val="000000"/>
                </a:solidFill>
                <a:latin typeface="Montserrat Bold"/>
                <a:ea typeface="Montserrat Bold"/>
                <a:cs typeface="Montserrat Bold"/>
                <a:sym typeface="Montserrat Bold"/>
              </a:rPr>
              <a:t>phát hiện các cuộc tấn công</a:t>
            </a:r>
            <a:r>
              <a:rPr lang="en-US" sz="3685" b="true">
                <a:solidFill>
                  <a:srgbClr val="000000"/>
                </a:solidFill>
                <a:latin typeface="Montserrat Medium"/>
                <a:ea typeface="Montserrat Medium"/>
                <a:cs typeface="Montserrat Medium"/>
                <a:sym typeface="Montserrat Medium"/>
              </a:rPr>
              <a:t> nhanh chóng, chính xác và giảm thiểu thiệt hại.</a:t>
            </a:r>
          </a:p>
          <a:p>
            <a:pPr algn="ctr">
              <a:lnSpc>
                <a:spcPts val="4864"/>
              </a:lnSpc>
            </a:pP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7" id="17"/>
          <p:cNvSpPr txBox="true"/>
          <p:nvPr/>
        </p:nvSpPr>
        <p:spPr>
          <a:xfrm rot="0">
            <a:off x="7249442" y="1301779"/>
            <a:ext cx="3789115" cy="1008761"/>
          </a:xfrm>
          <a:prstGeom prst="rect">
            <a:avLst/>
          </a:prstGeom>
        </p:spPr>
        <p:txBody>
          <a:bodyPr anchor="t" rtlCol="false" tIns="0" lIns="0" bIns="0" rIns="0">
            <a:spAutoFit/>
          </a:bodyPr>
          <a:lstStyle/>
          <a:p>
            <a:pPr algn="l">
              <a:lnSpc>
                <a:spcPts val="8121"/>
              </a:lnSpc>
            </a:pPr>
            <a:r>
              <a:rPr lang="en-US" sz="6199" b="true">
                <a:solidFill>
                  <a:srgbClr val="100F0D"/>
                </a:solidFill>
                <a:latin typeface="Montserrat Bold"/>
                <a:ea typeface="Montserrat Bold"/>
                <a:cs typeface="Montserrat Bold"/>
                <a:sym typeface="Montserrat Bold"/>
              </a:rPr>
              <a:t>Kết luận</a:t>
            </a:r>
          </a:p>
        </p:txBody>
      </p:sp>
      <p:sp>
        <p:nvSpPr>
          <p:cNvPr name="TextBox 18" id="18"/>
          <p:cNvSpPr txBox="true"/>
          <p:nvPr/>
        </p:nvSpPr>
        <p:spPr>
          <a:xfrm rot="0">
            <a:off x="16960352" y="9201150"/>
            <a:ext cx="76164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293027" y="2990155"/>
            <a:ext cx="15800931" cy="6185686"/>
          </a:xfrm>
          <a:prstGeom prst="rect">
            <a:avLst/>
          </a:prstGeom>
        </p:spPr>
        <p:txBody>
          <a:bodyPr anchor="t" rtlCol="false" tIns="0" lIns="0" bIns="0" rIns="0">
            <a:spAutoFit/>
          </a:bodyPr>
          <a:lstStyle/>
          <a:p>
            <a:pPr algn="just" marL="795596" indent="-397798" lvl="1">
              <a:lnSpc>
                <a:spcPts val="6190"/>
              </a:lnSpc>
              <a:buFont typeface="Arial"/>
              <a:buChar char="•"/>
            </a:pPr>
            <a:r>
              <a:rPr lang="en-US" b="true" sz="3685">
                <a:solidFill>
                  <a:srgbClr val="000000"/>
                </a:solidFill>
                <a:latin typeface="Montserrat Bold"/>
                <a:ea typeface="Montserrat Bold"/>
                <a:cs typeface="Montserrat Bold"/>
                <a:sym typeface="Montserrat Bold"/>
              </a:rPr>
              <a:t>Tích hợp IDS với các hệ thống tự động hóa và bảo mật khác</a:t>
            </a:r>
            <a:r>
              <a:rPr lang="en-US" b="true" sz="3685">
                <a:solidFill>
                  <a:srgbClr val="000000"/>
                </a:solidFill>
                <a:latin typeface="Montserrat Medium"/>
                <a:ea typeface="Montserrat Medium"/>
                <a:cs typeface="Montserrat Medium"/>
                <a:sym typeface="Montserrat Medium"/>
              </a:rPr>
              <a:t> như IPS (Intrusion Prevention System) để nâng cao khả năng phản ứng tức thời.</a:t>
            </a:r>
          </a:p>
          <a:p>
            <a:pPr algn="just" marL="795596" indent="-397798" lvl="1">
              <a:lnSpc>
                <a:spcPts val="6190"/>
              </a:lnSpc>
              <a:buFont typeface="Arial"/>
              <a:buChar char="•"/>
            </a:pPr>
            <a:r>
              <a:rPr lang="en-US" b="true" sz="3685">
                <a:solidFill>
                  <a:srgbClr val="000000"/>
                </a:solidFill>
                <a:latin typeface="Montserrat Bold"/>
                <a:ea typeface="Montserrat Bold"/>
                <a:cs typeface="Montserrat Bold"/>
                <a:sym typeface="Montserrat Bold"/>
              </a:rPr>
              <a:t>Áp dụng các công nghệ tiên tiến</a:t>
            </a:r>
            <a:r>
              <a:rPr lang="en-US" b="true" sz="3685">
                <a:solidFill>
                  <a:srgbClr val="000000"/>
                </a:solidFill>
                <a:latin typeface="Montserrat Medium"/>
                <a:ea typeface="Montserrat Medium"/>
                <a:cs typeface="Montserrat Medium"/>
                <a:sym typeface="Montserrat Medium"/>
              </a:rPr>
              <a:t> như xử lý ngôn ngữ tự nhiên (NLP) để cải thiện hiệu suất phát hiện tấn công phức tạp.</a:t>
            </a:r>
          </a:p>
          <a:p>
            <a:pPr algn="just" marL="795596" indent="-397798" lvl="1">
              <a:lnSpc>
                <a:spcPts val="6190"/>
              </a:lnSpc>
              <a:buFont typeface="Arial"/>
              <a:buChar char="•"/>
            </a:pPr>
            <a:r>
              <a:rPr lang="en-US" b="true" sz="3685">
                <a:solidFill>
                  <a:srgbClr val="000000"/>
                </a:solidFill>
                <a:latin typeface="Montserrat Bold"/>
                <a:ea typeface="Montserrat Bold"/>
                <a:cs typeface="Montserrat Bold"/>
                <a:sym typeface="Montserrat Bold"/>
              </a:rPr>
              <a:t>Xây dựng các mô hình học sâu</a:t>
            </a:r>
            <a:r>
              <a:rPr lang="en-US" b="true" sz="3685">
                <a:solidFill>
                  <a:srgbClr val="000000"/>
                </a:solidFill>
                <a:latin typeface="Montserrat Medium"/>
                <a:ea typeface="Montserrat Medium"/>
                <a:cs typeface="Montserrat Medium"/>
                <a:sym typeface="Montserrat Medium"/>
              </a:rPr>
              <a:t> có khả năng xử lý thời gian thực nhằm phát hiện, ngăn chặn các cuộc tấn công zero-day.</a:t>
            </a:r>
          </a:p>
          <a:p>
            <a:pPr algn="ctr">
              <a:lnSpc>
                <a:spcPts val="6190"/>
              </a:lnSpc>
            </a:pPr>
          </a:p>
        </p:txBody>
      </p:sp>
      <p:sp>
        <p:nvSpPr>
          <p:cNvPr name="Freeform 4" id="4"/>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7" id="17"/>
          <p:cNvSpPr txBox="true"/>
          <p:nvPr/>
        </p:nvSpPr>
        <p:spPr>
          <a:xfrm rot="0">
            <a:off x="5547085" y="1301779"/>
            <a:ext cx="7193830" cy="1008761"/>
          </a:xfrm>
          <a:prstGeom prst="rect">
            <a:avLst/>
          </a:prstGeom>
        </p:spPr>
        <p:txBody>
          <a:bodyPr anchor="t" rtlCol="false" tIns="0" lIns="0" bIns="0" rIns="0">
            <a:spAutoFit/>
          </a:bodyPr>
          <a:lstStyle/>
          <a:p>
            <a:pPr algn="l">
              <a:lnSpc>
                <a:spcPts val="8121"/>
              </a:lnSpc>
            </a:pPr>
            <a:r>
              <a:rPr lang="en-US" sz="6199" b="true">
                <a:solidFill>
                  <a:srgbClr val="100F0D"/>
                </a:solidFill>
                <a:latin typeface="Montserrat Bold"/>
                <a:ea typeface="Montserrat Bold"/>
                <a:cs typeface="Montserrat Bold"/>
                <a:sym typeface="Montserrat Bold"/>
              </a:rPr>
              <a:t>Hướng phát triển</a:t>
            </a:r>
          </a:p>
        </p:txBody>
      </p:sp>
      <p:sp>
        <p:nvSpPr>
          <p:cNvPr name="TextBox 18" id="18"/>
          <p:cNvSpPr txBox="true"/>
          <p:nvPr/>
        </p:nvSpPr>
        <p:spPr>
          <a:xfrm rot="0">
            <a:off x="16986903" y="9201150"/>
            <a:ext cx="7085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55</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4136549" y="1362268"/>
            <a:ext cx="9400660" cy="1008761"/>
          </a:xfrm>
          <a:prstGeom prst="rect">
            <a:avLst/>
          </a:prstGeom>
        </p:spPr>
        <p:txBody>
          <a:bodyPr anchor="t" rtlCol="false" tIns="0" lIns="0" bIns="0" rIns="0">
            <a:spAutoFit/>
          </a:bodyPr>
          <a:lstStyle/>
          <a:p>
            <a:pPr algn="l">
              <a:lnSpc>
                <a:spcPts val="8121"/>
              </a:lnSpc>
            </a:pPr>
            <a:r>
              <a:rPr lang="en-US" sz="6199" b="true">
                <a:solidFill>
                  <a:srgbClr val="100F0D"/>
                </a:solidFill>
                <a:latin typeface="Montserrat Bold"/>
                <a:ea typeface="Montserrat Bold"/>
                <a:cs typeface="Montserrat Bold"/>
                <a:sym typeface="Montserrat Bold"/>
              </a:rPr>
              <a:t>TÀI LIỆU THAM KHẢO</a:t>
            </a:r>
          </a:p>
        </p:txBody>
      </p:sp>
      <p:sp>
        <p:nvSpPr>
          <p:cNvPr name="TextBox 17" id="17"/>
          <p:cNvSpPr txBox="true"/>
          <p:nvPr/>
        </p:nvSpPr>
        <p:spPr>
          <a:xfrm rot="0">
            <a:off x="16974878" y="9201150"/>
            <a:ext cx="73259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56</a:t>
            </a:r>
          </a:p>
        </p:txBody>
      </p:sp>
      <p:sp>
        <p:nvSpPr>
          <p:cNvPr name="TextBox 18" id="18"/>
          <p:cNvSpPr txBox="true"/>
          <p:nvPr/>
        </p:nvSpPr>
        <p:spPr>
          <a:xfrm rot="0">
            <a:off x="1280812" y="2722607"/>
            <a:ext cx="16926387" cy="4610100"/>
          </a:xfrm>
          <a:prstGeom prst="rect">
            <a:avLst/>
          </a:prstGeom>
        </p:spPr>
        <p:txBody>
          <a:bodyPr anchor="t" rtlCol="false" tIns="0" lIns="0" bIns="0" rIns="0">
            <a:spAutoFit/>
          </a:bodyPr>
          <a:lstStyle/>
          <a:p>
            <a:pPr algn="l" marL="647703" indent="-323852" lvl="1">
              <a:lnSpc>
                <a:spcPts val="4050"/>
              </a:lnSpc>
              <a:buFont typeface="Arial"/>
              <a:buChar char="•"/>
            </a:pPr>
            <a:r>
              <a:rPr lang="en-US" b="true" sz="3000" spc="180">
                <a:solidFill>
                  <a:srgbClr val="000000"/>
                </a:solidFill>
                <a:latin typeface="Montserrat Semi-Bold"/>
                <a:ea typeface="Montserrat Semi-Bold"/>
                <a:cs typeface="Montserrat Semi-Bold"/>
                <a:sym typeface="Montserrat Semi-Bold"/>
              </a:rPr>
              <a:t>Kaggle: </a:t>
            </a:r>
            <a:r>
              <a:rPr lang="en-US" sz="3000" spc="180" u="sng">
                <a:solidFill>
                  <a:srgbClr val="000000"/>
                </a:solidFill>
                <a:latin typeface="Montserrat"/>
                <a:ea typeface="Montserrat"/>
                <a:cs typeface="Montserrat"/>
                <a:sym typeface="Montserrat"/>
              </a:rPr>
              <a:t>https://www.kaggle.com/code/eneskosar19/intrusion-detection-system-nsl-kdd/notebook</a:t>
            </a:r>
          </a:p>
          <a:p>
            <a:pPr algn="l" marL="647703" indent="-323852" lvl="1">
              <a:lnSpc>
                <a:spcPts val="4050"/>
              </a:lnSpc>
              <a:buFont typeface="Arial"/>
              <a:buChar char="•"/>
            </a:pPr>
            <a:r>
              <a:rPr lang="en-US" b="true" sz="3000" spc="180">
                <a:solidFill>
                  <a:srgbClr val="000000"/>
                </a:solidFill>
                <a:latin typeface="Montserrat Semi-Bold"/>
                <a:ea typeface="Montserrat Semi-Bold"/>
                <a:cs typeface="Montserrat Semi-Bold"/>
                <a:sym typeface="Montserrat Semi-Bold"/>
              </a:rPr>
              <a:t>GeeksforGeeks, Intrusion Detection System using Machine Learning Algorithms </a:t>
            </a:r>
            <a:r>
              <a:rPr lang="en-US" sz="3000" spc="180" u="sng">
                <a:solidFill>
                  <a:srgbClr val="000000"/>
                </a:solidFill>
                <a:latin typeface="Montserrat"/>
                <a:ea typeface="Montserrat"/>
                <a:cs typeface="Montserrat"/>
                <a:sym typeface="Montserrat"/>
                <a:hlinkClick r:id="rId29" tooltip="https://www.geeksforgeeks.org/intrusion-detection-system-using-machine-learning-algorithms/"/>
              </a:rPr>
              <a:t>https://www.geeksforgeeks.org/intrusion-detection-system-using-machine-learning-algorithms/</a:t>
            </a:r>
          </a:p>
          <a:p>
            <a:pPr algn="l" marL="647703" indent="-323852" lvl="1">
              <a:lnSpc>
                <a:spcPts val="4050"/>
              </a:lnSpc>
              <a:buFont typeface="Arial"/>
              <a:buChar char="•"/>
            </a:pPr>
            <a:r>
              <a:rPr lang="en-US" b="true" sz="3000" spc="180">
                <a:solidFill>
                  <a:srgbClr val="000000"/>
                </a:solidFill>
                <a:latin typeface="Montserrat Bold"/>
                <a:ea typeface="Montserrat Bold"/>
                <a:cs typeface="Montserrat Bold"/>
                <a:sym typeface="Montserrat Bold"/>
              </a:rPr>
              <a:t>Logistic Regression:</a:t>
            </a:r>
            <a:r>
              <a:rPr lang="en-US" sz="3000" spc="180" u="sng">
                <a:solidFill>
                  <a:srgbClr val="000000"/>
                </a:solidFill>
                <a:latin typeface="Montserrat"/>
                <a:ea typeface="Montserrat"/>
                <a:cs typeface="Montserrat"/>
                <a:sym typeface="Montserrat"/>
              </a:rPr>
              <a:t> https://www.geeksforgeeks.org/understanding-logistic-regression/</a:t>
            </a:r>
          </a:p>
          <a:p>
            <a:pPr algn="l" marL="647703" indent="-323852" lvl="1">
              <a:lnSpc>
                <a:spcPts val="4050"/>
              </a:lnSpc>
              <a:buFont typeface="Arial"/>
              <a:buChar char="•"/>
            </a:pPr>
            <a:r>
              <a:rPr lang="en-US" b="true" sz="3000" spc="180">
                <a:solidFill>
                  <a:srgbClr val="000000"/>
                </a:solidFill>
                <a:latin typeface="Montserrat Bold"/>
                <a:ea typeface="Montserrat Bold"/>
                <a:cs typeface="Montserrat Bold"/>
                <a:sym typeface="Montserrat Bold"/>
              </a:rPr>
              <a:t>Random Forest</a:t>
            </a:r>
            <a:r>
              <a:rPr lang="en-US" sz="3000" spc="180" u="sng">
                <a:solidFill>
                  <a:srgbClr val="000000"/>
                </a:solidFill>
                <a:latin typeface="Montserrat"/>
                <a:ea typeface="Montserrat"/>
                <a:cs typeface="Montserrat"/>
                <a:sym typeface="Montserrat"/>
              </a:rPr>
              <a:t>: https://scholarhub.vn/topic/random%20forest</a:t>
            </a:r>
          </a:p>
          <a:p>
            <a:pPr algn="l" marL="647703" indent="-323852" lvl="1">
              <a:lnSpc>
                <a:spcPts val="4050"/>
              </a:lnSpc>
              <a:buFont typeface="Arial"/>
              <a:buChar char="•"/>
            </a:pPr>
            <a:r>
              <a:rPr lang="en-US" b="true" sz="3000" spc="180">
                <a:solidFill>
                  <a:srgbClr val="000000"/>
                </a:solidFill>
                <a:latin typeface="Montserrat Bold"/>
                <a:ea typeface="Montserrat Bold"/>
                <a:cs typeface="Montserrat Bold"/>
                <a:sym typeface="Montserrat Bold"/>
              </a:rPr>
              <a:t>Naive Bayes</a:t>
            </a:r>
            <a:r>
              <a:rPr lang="en-US" b="true" sz="3000" spc="180" u="sng">
                <a:solidFill>
                  <a:srgbClr val="000000"/>
                </a:solidFill>
                <a:latin typeface="Montserrat Bold"/>
                <a:ea typeface="Montserrat Bold"/>
                <a:cs typeface="Montserrat Bold"/>
                <a:sym typeface="Montserrat Bold"/>
              </a:rPr>
              <a:t>:</a:t>
            </a:r>
            <a:r>
              <a:rPr lang="en-US" sz="3000" spc="180" u="sng">
                <a:solidFill>
                  <a:srgbClr val="000000"/>
                </a:solidFill>
                <a:latin typeface="Montserrat"/>
                <a:ea typeface="Montserrat"/>
                <a:cs typeface="Montserrat"/>
                <a:sym typeface="Montserrat"/>
              </a:rPr>
              <a:t> </a:t>
            </a:r>
            <a:r>
              <a:rPr lang="en-US" b="true" sz="3000" spc="180" u="sng">
                <a:solidFill>
                  <a:srgbClr val="000000"/>
                </a:solidFill>
                <a:latin typeface="Montserrat Medium"/>
                <a:ea typeface="Montserrat Medium"/>
                <a:cs typeface="Montserrat Medium"/>
                <a:sym typeface="Montserrat Medium"/>
              </a:rPr>
              <a:t>https://www.geeksforgeeks.org/naive-bayes-classifiers/ </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35340" y="2652876"/>
            <a:ext cx="10910396" cy="5344647"/>
          </a:xfrm>
          <a:prstGeom prst="rect">
            <a:avLst/>
          </a:prstGeom>
        </p:spPr>
        <p:txBody>
          <a:bodyPr anchor="t" rtlCol="false" tIns="0" lIns="0" bIns="0" rIns="0">
            <a:spAutoFit/>
          </a:bodyPr>
          <a:lstStyle/>
          <a:p>
            <a:pPr algn="ctr">
              <a:lnSpc>
                <a:spcPts val="13983"/>
              </a:lnSpc>
            </a:pPr>
            <a:r>
              <a:rPr lang="en-US" b="true" sz="12598">
                <a:solidFill>
                  <a:srgbClr val="000000"/>
                </a:solidFill>
                <a:latin typeface="DM Sans Bold"/>
                <a:ea typeface="DM Sans Bold"/>
                <a:cs typeface="DM Sans Bold"/>
                <a:sym typeface="DM Sans Bold"/>
              </a:rPr>
              <a:t>THANKS FOR YOUR ATTENTION!</a:t>
            </a:r>
          </a:p>
        </p:txBody>
      </p:sp>
      <p:sp>
        <p:nvSpPr>
          <p:cNvPr name="TextBox 17" id="17"/>
          <p:cNvSpPr txBox="true"/>
          <p:nvPr/>
        </p:nvSpPr>
        <p:spPr>
          <a:xfrm rot="0">
            <a:off x="16980176" y="9201150"/>
            <a:ext cx="72199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485381" y="9598442"/>
            <a:ext cx="3870946" cy="950141"/>
          </a:xfrm>
          <a:custGeom>
            <a:avLst/>
            <a:gdLst/>
            <a:ahLst/>
            <a:cxnLst/>
            <a:rect r="r" b="b" t="t" l="l"/>
            <a:pathLst>
              <a:path h="950141" w="3870946">
                <a:moveTo>
                  <a:pt x="0" y="0"/>
                </a:moveTo>
                <a:lnTo>
                  <a:pt x="3870946" y="0"/>
                </a:lnTo>
                <a:lnTo>
                  <a:pt x="3870946" y="950142"/>
                </a:lnTo>
                <a:lnTo>
                  <a:pt x="0" y="950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453857" y="3074918"/>
            <a:ext cx="8274329" cy="4137165"/>
          </a:xfrm>
          <a:custGeom>
            <a:avLst/>
            <a:gdLst/>
            <a:ahLst/>
            <a:cxnLst/>
            <a:rect r="r" b="b" t="t" l="l"/>
            <a:pathLst>
              <a:path h="4137165" w="8274329">
                <a:moveTo>
                  <a:pt x="0" y="0"/>
                </a:moveTo>
                <a:lnTo>
                  <a:pt x="8274330" y="0"/>
                </a:lnTo>
                <a:lnTo>
                  <a:pt x="8274330" y="4137164"/>
                </a:lnTo>
                <a:lnTo>
                  <a:pt x="0" y="4137164"/>
                </a:lnTo>
                <a:lnTo>
                  <a:pt x="0" y="0"/>
                </a:lnTo>
                <a:close/>
              </a:path>
            </a:pathLst>
          </a:custGeom>
          <a:blipFill>
            <a:blip r:embed="rId9"/>
            <a:stretch>
              <a:fillRect l="0" t="0" r="0" b="0"/>
            </a:stretch>
          </a:blipFill>
        </p:spPr>
      </p:sp>
      <p:sp>
        <p:nvSpPr>
          <p:cNvPr name="TextBox 7" id="7"/>
          <p:cNvSpPr txBox="true"/>
          <p:nvPr/>
        </p:nvSpPr>
        <p:spPr>
          <a:xfrm rot="0">
            <a:off x="777045" y="2647093"/>
            <a:ext cx="8366955" cy="4888040"/>
          </a:xfrm>
          <a:prstGeom prst="rect">
            <a:avLst/>
          </a:prstGeom>
        </p:spPr>
        <p:txBody>
          <a:bodyPr anchor="t" rtlCol="false" tIns="0" lIns="0" bIns="0" rIns="0">
            <a:spAutoFit/>
          </a:bodyPr>
          <a:lstStyle/>
          <a:p>
            <a:pPr algn="just" marL="690877" indent="-345439" lvl="1">
              <a:lnSpc>
                <a:spcPts val="4959"/>
              </a:lnSpc>
              <a:buFont typeface="Arial"/>
              <a:buChar char="•"/>
            </a:pPr>
            <a:r>
              <a:rPr lang="en-US" b="true" sz="3199">
                <a:solidFill>
                  <a:srgbClr val="000000"/>
                </a:solidFill>
                <a:latin typeface="Montserrat Semi-Bold"/>
                <a:ea typeface="Montserrat Semi-Bold"/>
                <a:cs typeface="Montserrat Semi-Bold"/>
                <a:sym typeface="Montserrat Semi-Bold"/>
              </a:rPr>
              <a:t>Việc xây dựng một mô hình hệ thống phát hiện xâm nhập đóng vai trò quan trọng trong việc </a:t>
            </a:r>
            <a:r>
              <a:rPr lang="en-US" b="true" sz="3199">
                <a:solidFill>
                  <a:srgbClr val="000000"/>
                </a:solidFill>
                <a:latin typeface="Montserrat Bold"/>
                <a:ea typeface="Montserrat Bold"/>
                <a:cs typeface="Montserrat Bold"/>
                <a:sym typeface="Montserrat Bold"/>
              </a:rPr>
              <a:t>giảm nguy cơ từ các cuộc tấn công mạng, rò rỉ thông tin, và vi phạm bảo mật</a:t>
            </a:r>
            <a:r>
              <a:rPr lang="en-US" b="true" sz="3199">
                <a:solidFill>
                  <a:srgbClr val="000000"/>
                </a:solidFill>
                <a:latin typeface="Montserrat Semi-Bold"/>
                <a:ea typeface="Montserrat Semi-Bold"/>
                <a:cs typeface="Montserrat Semi-Bold"/>
                <a:sym typeface="Montserrat Semi-Bold"/>
              </a:rPr>
              <a:t> nhằm giúp các tổ chức bảo vệ dữ liệu và giảm thiểu tổn thất.</a:t>
            </a:r>
          </a:p>
          <a:p>
            <a:pPr algn="l">
              <a:lnSpc>
                <a:spcPts val="3682"/>
              </a:lnSpc>
              <a:spcBef>
                <a:spcPct val="0"/>
              </a:spcBef>
            </a:pPr>
          </a:p>
        </p:txBody>
      </p:sp>
      <p:sp>
        <p:nvSpPr>
          <p:cNvPr name="TextBox 8" id="8"/>
          <p:cNvSpPr txBox="true"/>
          <p:nvPr/>
        </p:nvSpPr>
        <p:spPr>
          <a:xfrm rot="0">
            <a:off x="1028700" y="9715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Giới thiệu</a:t>
            </a:r>
          </a:p>
        </p:txBody>
      </p:sp>
      <p:sp>
        <p:nvSpPr>
          <p:cNvPr name="TextBox 9" id="9"/>
          <p:cNvSpPr txBox="true"/>
          <p:nvPr/>
        </p:nvSpPr>
        <p:spPr>
          <a:xfrm rot="0">
            <a:off x="16948863" y="9201150"/>
            <a:ext cx="78462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485381" y="9598442"/>
            <a:ext cx="3870946" cy="950141"/>
          </a:xfrm>
          <a:custGeom>
            <a:avLst/>
            <a:gdLst/>
            <a:ahLst/>
            <a:cxnLst/>
            <a:rect r="r" b="b" t="t" l="l"/>
            <a:pathLst>
              <a:path h="950141" w="3870946">
                <a:moveTo>
                  <a:pt x="0" y="0"/>
                </a:moveTo>
                <a:lnTo>
                  <a:pt x="3870946" y="0"/>
                </a:lnTo>
                <a:lnTo>
                  <a:pt x="3870946" y="950142"/>
                </a:lnTo>
                <a:lnTo>
                  <a:pt x="0" y="950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453857" y="2832425"/>
            <a:ext cx="8253838" cy="4622150"/>
          </a:xfrm>
          <a:custGeom>
            <a:avLst/>
            <a:gdLst/>
            <a:ahLst/>
            <a:cxnLst/>
            <a:rect r="r" b="b" t="t" l="l"/>
            <a:pathLst>
              <a:path h="4622150" w="8253838">
                <a:moveTo>
                  <a:pt x="0" y="0"/>
                </a:moveTo>
                <a:lnTo>
                  <a:pt x="8253839" y="0"/>
                </a:lnTo>
                <a:lnTo>
                  <a:pt x="8253839" y="4622150"/>
                </a:lnTo>
                <a:lnTo>
                  <a:pt x="0" y="4622150"/>
                </a:lnTo>
                <a:lnTo>
                  <a:pt x="0" y="0"/>
                </a:lnTo>
                <a:close/>
              </a:path>
            </a:pathLst>
          </a:custGeom>
          <a:blipFill>
            <a:blip r:embed="rId9"/>
            <a:stretch>
              <a:fillRect l="0" t="0" r="0" b="0"/>
            </a:stretch>
          </a:blipFill>
        </p:spPr>
      </p:sp>
      <p:sp>
        <p:nvSpPr>
          <p:cNvPr name="TextBox 7" id="7"/>
          <p:cNvSpPr txBox="true"/>
          <p:nvPr/>
        </p:nvSpPr>
        <p:spPr>
          <a:xfrm rot="0">
            <a:off x="777045" y="2615184"/>
            <a:ext cx="8366955" cy="4970907"/>
          </a:xfrm>
          <a:prstGeom prst="rect">
            <a:avLst/>
          </a:prstGeom>
        </p:spPr>
        <p:txBody>
          <a:bodyPr anchor="t" rtlCol="false" tIns="0" lIns="0" bIns="0" rIns="0">
            <a:spAutoFit/>
          </a:bodyPr>
          <a:lstStyle/>
          <a:p>
            <a:pPr algn="just" marL="626109" indent="-313054" lvl="1">
              <a:lnSpc>
                <a:spcPts val="4494"/>
              </a:lnSpc>
              <a:buFont typeface="Arial"/>
              <a:buChar char="•"/>
            </a:pPr>
            <a:r>
              <a:rPr lang="en-US" b="true" sz="2899">
                <a:solidFill>
                  <a:srgbClr val="000000"/>
                </a:solidFill>
                <a:latin typeface="Montserrat Semi-Bold"/>
                <a:ea typeface="Montserrat Semi-Bold"/>
                <a:cs typeface="Montserrat Semi-Bold"/>
                <a:sym typeface="Montserrat Semi-Bold"/>
              </a:rPr>
              <a:t>Theo báo cáo từ IBM Security X-Force năm 2023, trung bình mỗi cuộc tấn công mạng thành công gây tổn thất khoảng</a:t>
            </a:r>
            <a:r>
              <a:rPr lang="en-US" sz="2899">
                <a:solidFill>
                  <a:srgbClr val="000000"/>
                </a:solidFill>
                <a:latin typeface="Montserrat"/>
                <a:ea typeface="Montserrat"/>
                <a:cs typeface="Montserrat"/>
                <a:sym typeface="Montserrat"/>
              </a:rPr>
              <a:t> </a:t>
            </a:r>
            <a:r>
              <a:rPr lang="en-US" b="true" sz="2899">
                <a:solidFill>
                  <a:srgbClr val="000000"/>
                </a:solidFill>
                <a:latin typeface="Montserrat Bold"/>
                <a:ea typeface="Montserrat Bold"/>
                <a:cs typeface="Montserrat Bold"/>
                <a:sym typeface="Montserrat Bold"/>
              </a:rPr>
              <a:t>4,45</a:t>
            </a:r>
            <a:r>
              <a:rPr lang="en-US" sz="2899">
                <a:solidFill>
                  <a:srgbClr val="000000"/>
                </a:solidFill>
                <a:latin typeface="Montserrat"/>
                <a:ea typeface="Montserrat"/>
                <a:cs typeface="Montserrat"/>
                <a:sym typeface="Montserrat"/>
              </a:rPr>
              <a:t> </a:t>
            </a:r>
            <a:r>
              <a:rPr lang="en-US" b="true" sz="2899">
                <a:solidFill>
                  <a:srgbClr val="000000"/>
                </a:solidFill>
                <a:latin typeface="Montserrat Semi-Bold"/>
                <a:ea typeface="Montserrat Semi-Bold"/>
                <a:cs typeface="Montserrat Semi-Bold"/>
                <a:sym typeface="Montserrat Semi-Bold"/>
              </a:rPr>
              <a:t>triệu USD cho doanh nghiệp. Khoảng</a:t>
            </a:r>
            <a:r>
              <a:rPr lang="en-US" sz="2899">
                <a:solidFill>
                  <a:srgbClr val="000000"/>
                </a:solidFill>
                <a:latin typeface="Montserrat"/>
                <a:ea typeface="Montserrat"/>
                <a:cs typeface="Montserrat"/>
                <a:sym typeface="Montserrat"/>
              </a:rPr>
              <a:t> </a:t>
            </a:r>
            <a:r>
              <a:rPr lang="en-US" b="true" sz="2899">
                <a:solidFill>
                  <a:srgbClr val="000000"/>
                </a:solidFill>
                <a:latin typeface="Montserrat Bold"/>
                <a:ea typeface="Montserrat Bold"/>
                <a:cs typeface="Montserrat Bold"/>
                <a:sym typeface="Montserrat Bold"/>
              </a:rPr>
              <a:t>39%</a:t>
            </a:r>
            <a:r>
              <a:rPr lang="en-US" sz="2899">
                <a:solidFill>
                  <a:srgbClr val="000000"/>
                </a:solidFill>
                <a:latin typeface="Montserrat"/>
                <a:ea typeface="Montserrat"/>
                <a:cs typeface="Montserrat"/>
                <a:sym typeface="Montserrat"/>
              </a:rPr>
              <a:t> </a:t>
            </a:r>
            <a:r>
              <a:rPr lang="en-US" b="true" sz="2899">
                <a:solidFill>
                  <a:srgbClr val="000000"/>
                </a:solidFill>
                <a:latin typeface="Montserrat Semi-Bold"/>
                <a:ea typeface="Montserrat Semi-Bold"/>
                <a:cs typeface="Montserrat Semi-Bold"/>
                <a:sym typeface="Montserrat Semi-Bold"/>
              </a:rPr>
              <a:t>các tổ chức được khảo sát thừa nhận rằng hệ thống phát hiện sớm như IDS đã giúp giảm thiểu đến</a:t>
            </a:r>
            <a:r>
              <a:rPr lang="en-US" sz="2899">
                <a:solidFill>
                  <a:srgbClr val="000000"/>
                </a:solidFill>
                <a:latin typeface="Montserrat"/>
                <a:ea typeface="Montserrat"/>
                <a:cs typeface="Montserrat"/>
                <a:sym typeface="Montserrat"/>
              </a:rPr>
              <a:t> </a:t>
            </a:r>
            <a:r>
              <a:rPr lang="en-US" b="true" sz="2899">
                <a:solidFill>
                  <a:srgbClr val="000000"/>
                </a:solidFill>
                <a:latin typeface="Montserrat Bold"/>
                <a:ea typeface="Montserrat Bold"/>
                <a:cs typeface="Montserrat Bold"/>
                <a:sym typeface="Montserrat Bold"/>
              </a:rPr>
              <a:t>30%</a:t>
            </a:r>
            <a:r>
              <a:rPr lang="en-US" sz="2899">
                <a:solidFill>
                  <a:srgbClr val="000000"/>
                </a:solidFill>
                <a:latin typeface="Montserrat"/>
                <a:ea typeface="Montserrat"/>
                <a:cs typeface="Montserrat"/>
                <a:sym typeface="Montserrat"/>
              </a:rPr>
              <a:t> </a:t>
            </a:r>
            <a:r>
              <a:rPr lang="en-US" b="true" sz="2899">
                <a:solidFill>
                  <a:srgbClr val="000000"/>
                </a:solidFill>
                <a:latin typeface="Montserrat Semi-Bold"/>
                <a:ea typeface="Montserrat Semi-Bold"/>
                <a:cs typeface="Montserrat Semi-Bold"/>
                <a:sym typeface="Montserrat Semi-Bold"/>
              </a:rPr>
              <a:t>tổn thất từ các cuộc tấn công mạng. </a:t>
            </a:r>
          </a:p>
          <a:p>
            <a:pPr algn="l">
              <a:lnSpc>
                <a:spcPts val="3682"/>
              </a:lnSpc>
              <a:spcBef>
                <a:spcPct val="0"/>
              </a:spcBef>
            </a:pPr>
          </a:p>
        </p:txBody>
      </p:sp>
      <p:sp>
        <p:nvSpPr>
          <p:cNvPr name="TextBox 8" id="8"/>
          <p:cNvSpPr txBox="true"/>
          <p:nvPr/>
        </p:nvSpPr>
        <p:spPr>
          <a:xfrm rot="0">
            <a:off x="1028700" y="9715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Giới thiệu</a:t>
            </a:r>
          </a:p>
        </p:txBody>
      </p:sp>
      <p:sp>
        <p:nvSpPr>
          <p:cNvPr name="TextBox 9" id="9"/>
          <p:cNvSpPr txBox="true"/>
          <p:nvPr/>
        </p:nvSpPr>
        <p:spPr>
          <a:xfrm rot="0">
            <a:off x="16954161" y="9201150"/>
            <a:ext cx="77402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549742"/>
            <a:ext cx="15649831" cy="1332868"/>
          </a:xfrm>
          <a:prstGeom prst="rect">
            <a:avLst/>
          </a:prstGeom>
        </p:spPr>
        <p:txBody>
          <a:bodyPr anchor="t" rtlCol="false" tIns="0" lIns="0" bIns="0" rIns="0">
            <a:spAutoFit/>
          </a:bodyPr>
          <a:lstStyle/>
          <a:p>
            <a:pPr algn="ctr" marL="0" indent="0" lvl="1">
              <a:lnSpc>
                <a:spcPts val="10879"/>
              </a:lnSpc>
            </a:pPr>
            <a:r>
              <a:rPr lang="en-US" b="true" sz="7999" spc="327">
                <a:solidFill>
                  <a:srgbClr val="032649"/>
                </a:solidFill>
                <a:latin typeface="Montserrat Heavy"/>
                <a:ea typeface="Montserrat Heavy"/>
                <a:cs typeface="Montserrat Heavy"/>
                <a:sym typeface="Montserrat Heavy"/>
              </a:rPr>
              <a:t>CƠ SỞ LÝ THUYẾT</a:t>
            </a:r>
          </a:p>
        </p:txBody>
      </p:sp>
      <p:sp>
        <p:nvSpPr>
          <p:cNvPr name="TextBox 4" id="4"/>
          <p:cNvSpPr txBox="true"/>
          <p:nvPr/>
        </p:nvSpPr>
        <p:spPr>
          <a:xfrm rot="0">
            <a:off x="8706981" y="3025734"/>
            <a:ext cx="874038" cy="1550284"/>
          </a:xfrm>
          <a:prstGeom prst="rect">
            <a:avLst/>
          </a:prstGeom>
        </p:spPr>
        <p:txBody>
          <a:bodyPr anchor="t" rtlCol="false" tIns="0" lIns="0" bIns="0" rIns="0">
            <a:spAutoFit/>
          </a:bodyPr>
          <a:lstStyle/>
          <a:p>
            <a:pPr algn="ctr">
              <a:lnSpc>
                <a:spcPts val="11987"/>
              </a:lnSpc>
            </a:pPr>
            <a:r>
              <a:rPr lang="en-US" sz="11099">
                <a:solidFill>
                  <a:srgbClr val="032649"/>
                </a:solidFill>
                <a:latin typeface="Sigmar One"/>
                <a:ea typeface="Sigmar One"/>
                <a:cs typeface="Sigmar One"/>
                <a:sym typeface="Sigmar One"/>
              </a:rPr>
              <a:t>2</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41362" y="9201150"/>
            <a:ext cx="799624"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504934" y="2674763"/>
            <a:ext cx="6836240" cy="6243766"/>
          </a:xfrm>
          <a:custGeom>
            <a:avLst/>
            <a:gdLst/>
            <a:ahLst/>
            <a:cxnLst/>
            <a:rect r="r" b="b" t="t" l="l"/>
            <a:pathLst>
              <a:path h="6243766" w="6836240">
                <a:moveTo>
                  <a:pt x="0" y="0"/>
                </a:moveTo>
                <a:lnTo>
                  <a:pt x="6836240" y="0"/>
                </a:lnTo>
                <a:lnTo>
                  <a:pt x="6836240" y="6243766"/>
                </a:lnTo>
                <a:lnTo>
                  <a:pt x="0" y="6243766"/>
                </a:lnTo>
                <a:lnTo>
                  <a:pt x="0" y="0"/>
                </a:lnTo>
                <a:close/>
              </a:path>
            </a:pathLst>
          </a:custGeom>
          <a:blipFill>
            <a:blip r:embed="rId13"/>
            <a:stretch>
              <a:fillRect l="0" t="0" r="0" b="0"/>
            </a:stretch>
          </a:blipFill>
        </p:spPr>
      </p:sp>
      <p:sp>
        <p:nvSpPr>
          <p:cNvPr name="TextBox 9" id="9"/>
          <p:cNvSpPr txBox="true"/>
          <p:nvPr/>
        </p:nvSpPr>
        <p:spPr>
          <a:xfrm rot="0">
            <a:off x="1368454" y="1038150"/>
            <a:ext cx="15551092" cy="963930"/>
          </a:xfrm>
          <a:prstGeom prst="rect">
            <a:avLst/>
          </a:prstGeom>
        </p:spPr>
        <p:txBody>
          <a:bodyPr anchor="t" rtlCol="false" tIns="0" lIns="0" bIns="0" rIns="0">
            <a:spAutoFit/>
          </a:bodyPr>
          <a:lstStyle/>
          <a:p>
            <a:pPr algn="l">
              <a:lnSpc>
                <a:spcPts val="7859"/>
              </a:lnSpc>
            </a:pPr>
            <a:r>
              <a:rPr lang="en-US" sz="5999" b="true">
                <a:solidFill>
                  <a:srgbClr val="100F0D"/>
                </a:solidFill>
                <a:latin typeface="Montserrat Bold"/>
                <a:ea typeface="Montserrat Bold"/>
                <a:cs typeface="Montserrat Bold"/>
                <a:sym typeface="Montserrat Bold"/>
              </a:rPr>
              <a:t>Intrusion Detection System (IDS) là gì?</a:t>
            </a:r>
          </a:p>
        </p:txBody>
      </p:sp>
      <p:sp>
        <p:nvSpPr>
          <p:cNvPr name="TextBox 10" id="10"/>
          <p:cNvSpPr txBox="true"/>
          <p:nvPr/>
        </p:nvSpPr>
        <p:spPr>
          <a:xfrm rot="0">
            <a:off x="1028700" y="2334458"/>
            <a:ext cx="9147329" cy="70446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Hệ thống phát hiện xâm nhập (Intrusion Detection System - IDS) là một thành phần quan trọng trong bảo mật mạng và hệ thống thông tin.</a:t>
            </a:r>
          </a:p>
          <a:p>
            <a:pPr algn="just">
              <a:lnSpc>
                <a:spcPts val="4320"/>
              </a:lnSpc>
            </a:pPr>
            <a:r>
              <a:rPr lang="en-US" b="true" sz="3200" spc="192">
                <a:solidFill>
                  <a:srgbClr val="100F0D"/>
                </a:solidFill>
                <a:latin typeface="Montserrat Medium"/>
                <a:ea typeface="Montserrat Medium"/>
                <a:cs typeface="Montserrat Medium"/>
                <a:sym typeface="Montserrat Medium"/>
              </a:rPr>
              <a:t> </a:t>
            </a:r>
          </a:p>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IDS giúp phát hiện và ứng phó với các mối đe dọa bằng cách giám sát lưu lượng mạng, hành vi của người dùng hoặc các thay đổi trong hệ thống để phát hiện các hành vi bất thường hoặc trái phép. </a:t>
            </a:r>
          </a:p>
          <a:p>
            <a:pPr algn="just" marL="0" indent="0" lvl="0">
              <a:lnSpc>
                <a:spcPts val="4320"/>
              </a:lnSpc>
              <a:spcBef>
                <a:spcPct val="0"/>
              </a:spcBef>
            </a:pPr>
          </a:p>
        </p:txBody>
      </p:sp>
      <p:sp>
        <p:nvSpPr>
          <p:cNvPr name="TextBox 11" id="11"/>
          <p:cNvSpPr txBox="true"/>
          <p:nvPr/>
        </p:nvSpPr>
        <p:spPr>
          <a:xfrm rot="0">
            <a:off x="16948863" y="9201150"/>
            <a:ext cx="78462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DAGXMfOubYc</dc:identifier>
  <dcterms:modified xsi:type="dcterms:W3CDTF">2011-08-01T06:04:30Z</dcterms:modified>
  <cp:revision>1</cp:revision>
  <dc:title>An toàn bảo mật</dc:title>
</cp:coreProperties>
</file>